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07" r:id="rId1"/>
  </p:sldMasterIdLst>
  <p:notesMasterIdLst>
    <p:notesMasterId r:id="rId32"/>
  </p:notesMasterIdLst>
  <p:sldIdLst>
    <p:sldId id="257" r:id="rId2"/>
    <p:sldId id="318" r:id="rId3"/>
    <p:sldId id="320" r:id="rId4"/>
    <p:sldId id="271" r:id="rId5"/>
    <p:sldId id="333" r:id="rId6"/>
    <p:sldId id="288" r:id="rId7"/>
    <p:sldId id="336" r:id="rId8"/>
    <p:sldId id="289" r:id="rId9"/>
    <p:sldId id="312" r:id="rId10"/>
    <p:sldId id="291" r:id="rId11"/>
    <p:sldId id="315" r:id="rId12"/>
    <p:sldId id="319" r:id="rId13"/>
    <p:sldId id="316" r:id="rId14"/>
    <p:sldId id="317" r:id="rId15"/>
    <p:sldId id="284" r:id="rId16"/>
    <p:sldId id="283" r:id="rId17"/>
    <p:sldId id="294" r:id="rId18"/>
    <p:sldId id="292" r:id="rId19"/>
    <p:sldId id="304" r:id="rId20"/>
    <p:sldId id="306" r:id="rId21"/>
    <p:sldId id="296" r:id="rId22"/>
    <p:sldId id="268" r:id="rId23"/>
    <p:sldId id="332" r:id="rId24"/>
    <p:sldId id="303" r:id="rId25"/>
    <p:sldId id="313" r:id="rId26"/>
    <p:sldId id="334" r:id="rId27"/>
    <p:sldId id="293" r:id="rId28"/>
    <p:sldId id="307" r:id="rId29"/>
    <p:sldId id="285" r:id="rId30"/>
    <p:sldId id="330" r:id="rId31"/>
  </p:sldIdLst>
  <p:sldSz cx="9144000" cy="6858000" type="screen4x3"/>
  <p:notesSz cx="6858000" cy="9144000"/>
  <p:embeddedFontLst>
    <p:embeddedFont>
      <p:font typeface="B Yekan" panose="00000400000000000000" pitchFamily="2" charset="-78"/>
      <p:regular r:id="rId33"/>
    </p:embeddedFont>
    <p:embeddedFont>
      <p:font typeface="B Titr" panose="00000700000000000000" pitchFamily="2" charset="-78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5" autoAdjust="0"/>
    <p:restoredTop sz="94660"/>
  </p:normalViewPr>
  <p:slideViewPr>
    <p:cSldViewPr>
      <p:cViewPr varScale="1">
        <p:scale>
          <a:sx n="47" d="100"/>
          <a:sy n="47" d="100"/>
        </p:scale>
        <p:origin x="10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79D81-69DB-4EB6-BFD3-F463F1C1DA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7EF6D-D001-4A26-9A1C-B0587A75C0B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افت شنوایی ناشی از صدا</a:t>
          </a:r>
          <a:endParaRPr lang="ru-RU" dirty="0">
            <a:cs typeface="B Yekan" panose="00000400000000000000" pitchFamily="2" charset="-78"/>
          </a:endParaRPr>
        </a:p>
      </dgm:t>
    </dgm:pt>
    <dgm:pt modelId="{550C5E83-53BF-4780-AF1C-86DB15C9F370}" type="parTrans" cxnId="{8E7EB317-9E43-48AB-B2B1-F015151CB294}">
      <dgm:prSet/>
      <dgm:spPr/>
      <dgm:t>
        <a:bodyPr/>
        <a:lstStyle/>
        <a:p>
          <a:endParaRPr lang="ru-RU"/>
        </a:p>
      </dgm:t>
    </dgm:pt>
    <dgm:pt modelId="{DD8B943E-7519-4251-BBE7-C40A39A16A33}" type="sibTrans" cxnId="{8E7EB317-9E43-48AB-B2B1-F015151CB294}">
      <dgm:prSet/>
      <dgm:spPr/>
      <dgm:t>
        <a:bodyPr/>
        <a:lstStyle/>
        <a:p>
          <a:endParaRPr lang="ru-RU"/>
        </a:p>
      </dgm:t>
    </dgm:pt>
    <dgm:pt modelId="{266685E9-F2B1-4A32-8196-2E7CB822071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قابل بازگشت</a:t>
          </a:r>
          <a:endParaRPr lang="ru-RU" dirty="0">
            <a:cs typeface="B Yekan" panose="00000400000000000000" pitchFamily="2" charset="-78"/>
          </a:endParaRPr>
        </a:p>
      </dgm:t>
    </dgm:pt>
    <dgm:pt modelId="{8A958271-ACD7-43E0-BDF9-6E6407E9A353}" type="parTrans" cxnId="{37270E97-D421-4F73-AB26-1EEF03E2D83A}">
      <dgm:prSet/>
      <dgm:spPr/>
      <dgm:t>
        <a:bodyPr/>
        <a:lstStyle/>
        <a:p>
          <a:endParaRPr lang="ru-RU"/>
        </a:p>
      </dgm:t>
    </dgm:pt>
    <dgm:pt modelId="{7BF0035E-DF76-451C-89EA-216139E280F8}" type="sibTrans" cxnId="{37270E97-D421-4F73-AB26-1EEF03E2D83A}">
      <dgm:prSet/>
      <dgm:spPr/>
      <dgm:t>
        <a:bodyPr/>
        <a:lstStyle/>
        <a:p>
          <a:endParaRPr lang="ru-RU"/>
        </a:p>
      </dgm:t>
    </dgm:pt>
    <dgm:pt modelId="{A9DCB200-EFE6-4CCF-9ACA-B1BBF980C20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غیرقابل بازگشت</a:t>
          </a:r>
          <a:endParaRPr lang="ru-RU" dirty="0">
            <a:cs typeface="B Yekan" panose="00000400000000000000" pitchFamily="2" charset="-78"/>
          </a:endParaRPr>
        </a:p>
      </dgm:t>
    </dgm:pt>
    <dgm:pt modelId="{E7D1D0EB-1DDD-447C-9BF5-5F150FD91B71}" type="sibTrans" cxnId="{0B46F40F-3FAD-4E6D-95E1-0E05CD87C328}">
      <dgm:prSet/>
      <dgm:spPr/>
      <dgm:t>
        <a:bodyPr/>
        <a:lstStyle/>
        <a:p>
          <a:endParaRPr lang="ru-RU"/>
        </a:p>
      </dgm:t>
    </dgm:pt>
    <dgm:pt modelId="{D50059CC-22A4-47BC-A114-FE805837170B}" type="parTrans" cxnId="{0B46F40F-3FAD-4E6D-95E1-0E05CD87C328}">
      <dgm:prSet/>
      <dgm:spPr/>
      <dgm:t>
        <a:bodyPr/>
        <a:lstStyle/>
        <a:p>
          <a:endParaRPr lang="ru-RU"/>
        </a:p>
      </dgm:t>
    </dgm:pt>
    <dgm:pt modelId="{9BA2DE77-9E04-4FBB-B2D9-0E332121DF2E}" type="pres">
      <dgm:prSet presAssocID="{ECD79D81-69DB-4EB6-BFD3-F463F1C1DA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46644-B6F5-498E-8AAD-51A6E4F5D7A3}" type="pres">
      <dgm:prSet presAssocID="{0A27EF6D-D001-4A26-9A1C-B0587A75C0B8}" presName="root1" presStyleCnt="0"/>
      <dgm:spPr/>
    </dgm:pt>
    <dgm:pt modelId="{47A26422-ABF5-4B23-9F65-89A061250A75}" type="pres">
      <dgm:prSet presAssocID="{0A27EF6D-D001-4A26-9A1C-B0587A75C0B8}" presName="LevelOneTextNode" presStyleLbl="node0" presStyleIdx="0" presStyleCnt="3" custScaleX="135150" custScaleY="149417" custLinFactNeighborX="12604" custLinFactNeighborY="32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446E7-DA3A-4397-AB51-23FBE2520E80}" type="pres">
      <dgm:prSet presAssocID="{0A27EF6D-D001-4A26-9A1C-B0587A75C0B8}" presName="level2hierChild" presStyleCnt="0"/>
      <dgm:spPr/>
    </dgm:pt>
    <dgm:pt modelId="{3FAD8735-82EE-4BF4-9AFB-52878AFAF42B}" type="pres">
      <dgm:prSet presAssocID="{A9DCB200-EFE6-4CCF-9ACA-B1BBF980C203}" presName="root1" presStyleCnt="0"/>
      <dgm:spPr/>
    </dgm:pt>
    <dgm:pt modelId="{A2756D2B-0CF7-44C9-AB0E-A6774D97E6BC}" type="pres">
      <dgm:prSet presAssocID="{A9DCB200-EFE6-4CCF-9ACA-B1BBF980C203}" presName="LevelOneTextNode" presStyleLbl="node0" presStyleIdx="1" presStyleCnt="3" custScaleX="151363" custScaleY="183238" custLinFactY="54090" custLinFactNeighborX="-7810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3F684-8816-4E23-8A62-FBF94C3CEEA8}" type="pres">
      <dgm:prSet presAssocID="{A9DCB200-EFE6-4CCF-9ACA-B1BBF980C203}" presName="level2hierChild" presStyleCnt="0"/>
      <dgm:spPr/>
    </dgm:pt>
    <dgm:pt modelId="{E1E0F1D3-C49D-4EA9-B62E-155A39760AB1}" type="pres">
      <dgm:prSet presAssocID="{266685E9-F2B1-4A32-8196-2E7CB8220715}" presName="root1" presStyleCnt="0"/>
      <dgm:spPr/>
    </dgm:pt>
    <dgm:pt modelId="{766D350D-EAB4-4BC4-B479-15A9874584D2}" type="pres">
      <dgm:prSet presAssocID="{266685E9-F2B1-4A32-8196-2E7CB8220715}" presName="LevelOneTextNode" presStyleLbl="node0" presStyleIdx="2" presStyleCnt="3" custScaleX="151363" custScaleY="183238" custLinFactNeighborX="80895" custLinFactNeighborY="-44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651F8-E5AF-4627-BBCC-96B3FDD8D210}" type="pres">
      <dgm:prSet presAssocID="{266685E9-F2B1-4A32-8196-2E7CB8220715}" presName="level2hierChild" presStyleCnt="0"/>
      <dgm:spPr/>
    </dgm:pt>
  </dgm:ptLst>
  <dgm:cxnLst>
    <dgm:cxn modelId="{20F8FDC4-92D2-42D7-BAFA-4EF2B9389B0B}" type="presOf" srcId="{266685E9-F2B1-4A32-8196-2E7CB8220715}" destId="{766D350D-EAB4-4BC4-B479-15A9874584D2}" srcOrd="0" destOrd="0" presId="urn:microsoft.com/office/officeart/2005/8/layout/hierarchy2"/>
    <dgm:cxn modelId="{37270E97-D421-4F73-AB26-1EEF03E2D83A}" srcId="{ECD79D81-69DB-4EB6-BFD3-F463F1C1DAA8}" destId="{266685E9-F2B1-4A32-8196-2E7CB8220715}" srcOrd="2" destOrd="0" parTransId="{8A958271-ACD7-43E0-BDF9-6E6407E9A353}" sibTransId="{7BF0035E-DF76-451C-89EA-216139E280F8}"/>
    <dgm:cxn modelId="{0B46F40F-3FAD-4E6D-95E1-0E05CD87C328}" srcId="{ECD79D81-69DB-4EB6-BFD3-F463F1C1DAA8}" destId="{A9DCB200-EFE6-4CCF-9ACA-B1BBF980C203}" srcOrd="1" destOrd="0" parTransId="{D50059CC-22A4-47BC-A114-FE805837170B}" sibTransId="{E7D1D0EB-1DDD-447C-9BF5-5F150FD91B71}"/>
    <dgm:cxn modelId="{7970D4E8-48DD-41B9-ACCB-4C21D475676E}" type="presOf" srcId="{ECD79D81-69DB-4EB6-BFD3-F463F1C1DAA8}" destId="{9BA2DE77-9E04-4FBB-B2D9-0E332121DF2E}" srcOrd="0" destOrd="0" presId="urn:microsoft.com/office/officeart/2005/8/layout/hierarchy2"/>
    <dgm:cxn modelId="{8E7EB317-9E43-48AB-B2B1-F015151CB294}" srcId="{ECD79D81-69DB-4EB6-BFD3-F463F1C1DAA8}" destId="{0A27EF6D-D001-4A26-9A1C-B0587A75C0B8}" srcOrd="0" destOrd="0" parTransId="{550C5E83-53BF-4780-AF1C-86DB15C9F370}" sibTransId="{DD8B943E-7519-4251-BBE7-C40A39A16A33}"/>
    <dgm:cxn modelId="{F4FFC9EC-8D4B-41C9-BE3A-6624D2C545B7}" type="presOf" srcId="{0A27EF6D-D001-4A26-9A1C-B0587A75C0B8}" destId="{47A26422-ABF5-4B23-9F65-89A061250A75}" srcOrd="0" destOrd="0" presId="urn:microsoft.com/office/officeart/2005/8/layout/hierarchy2"/>
    <dgm:cxn modelId="{5559D386-29AC-46A0-8975-BDFD295DBA7B}" type="presOf" srcId="{A9DCB200-EFE6-4CCF-9ACA-B1BBF980C203}" destId="{A2756D2B-0CF7-44C9-AB0E-A6774D97E6BC}" srcOrd="0" destOrd="0" presId="urn:microsoft.com/office/officeart/2005/8/layout/hierarchy2"/>
    <dgm:cxn modelId="{4082C7CA-14DD-446C-9A75-9B577A5ED928}" type="presParOf" srcId="{9BA2DE77-9E04-4FBB-B2D9-0E332121DF2E}" destId="{82846644-B6F5-498E-8AAD-51A6E4F5D7A3}" srcOrd="0" destOrd="0" presId="urn:microsoft.com/office/officeart/2005/8/layout/hierarchy2"/>
    <dgm:cxn modelId="{8521284D-FE08-4DC3-8704-3A7C0CB9FA93}" type="presParOf" srcId="{82846644-B6F5-498E-8AAD-51A6E4F5D7A3}" destId="{47A26422-ABF5-4B23-9F65-89A061250A75}" srcOrd="0" destOrd="0" presId="urn:microsoft.com/office/officeart/2005/8/layout/hierarchy2"/>
    <dgm:cxn modelId="{FEBC016E-3F42-4511-B28A-8F825ACAE306}" type="presParOf" srcId="{82846644-B6F5-498E-8AAD-51A6E4F5D7A3}" destId="{77C446E7-DA3A-4397-AB51-23FBE2520E80}" srcOrd="1" destOrd="0" presId="urn:microsoft.com/office/officeart/2005/8/layout/hierarchy2"/>
    <dgm:cxn modelId="{D6958483-443C-4BE4-8449-892806E7E2BC}" type="presParOf" srcId="{9BA2DE77-9E04-4FBB-B2D9-0E332121DF2E}" destId="{3FAD8735-82EE-4BF4-9AFB-52878AFAF42B}" srcOrd="1" destOrd="0" presId="urn:microsoft.com/office/officeart/2005/8/layout/hierarchy2"/>
    <dgm:cxn modelId="{1472377A-EB97-408D-85D7-9C226C222DB4}" type="presParOf" srcId="{3FAD8735-82EE-4BF4-9AFB-52878AFAF42B}" destId="{A2756D2B-0CF7-44C9-AB0E-A6774D97E6BC}" srcOrd="0" destOrd="0" presId="urn:microsoft.com/office/officeart/2005/8/layout/hierarchy2"/>
    <dgm:cxn modelId="{BABF7332-1EF0-4F52-B6A8-A645DC93C988}" type="presParOf" srcId="{3FAD8735-82EE-4BF4-9AFB-52878AFAF42B}" destId="{E303F684-8816-4E23-8A62-FBF94C3CEEA8}" srcOrd="1" destOrd="0" presId="urn:microsoft.com/office/officeart/2005/8/layout/hierarchy2"/>
    <dgm:cxn modelId="{C032C99D-7281-4CCE-AAED-B75702106EBD}" type="presParOf" srcId="{9BA2DE77-9E04-4FBB-B2D9-0E332121DF2E}" destId="{E1E0F1D3-C49D-4EA9-B62E-155A39760AB1}" srcOrd="2" destOrd="0" presId="urn:microsoft.com/office/officeart/2005/8/layout/hierarchy2"/>
    <dgm:cxn modelId="{AA02935B-CD40-437E-A510-B19A1085D65F}" type="presParOf" srcId="{E1E0F1D3-C49D-4EA9-B62E-155A39760AB1}" destId="{766D350D-EAB4-4BC4-B479-15A9874584D2}" srcOrd="0" destOrd="0" presId="urn:microsoft.com/office/officeart/2005/8/layout/hierarchy2"/>
    <dgm:cxn modelId="{3547C39F-0DD9-468F-B9BD-B19C9BDE73D4}" type="presParOf" srcId="{E1E0F1D3-C49D-4EA9-B62E-155A39760AB1}" destId="{290651F8-E5AF-4627-BBCC-96B3FDD8D2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B704-A38F-4A13-87D2-78A91DC23372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4CD8341-3A42-473D-8FF9-B08898976630}">
      <dgm:prSet phldrT="[Текст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صدا</a:t>
          </a:r>
          <a:endParaRPr lang="ru-RU" dirty="0">
            <a:cs typeface="B Yekan" panose="00000400000000000000" pitchFamily="2" charset="-78"/>
          </a:endParaRPr>
        </a:p>
      </dgm:t>
    </dgm:pt>
    <dgm:pt modelId="{5AFD1EFF-7D9C-4A07-91CA-7DD11F41EBC7}" type="parTrans" cxnId="{66A1C46E-8964-4597-A30C-F79E5FE7DA03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6BD42B5D-5E15-4632-A551-2C1189FEF921}" type="sibTrans" cxnId="{66A1C46E-8964-4597-A30C-F79E5FE7DA03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2794A588-1042-4718-AD27-CF26E1743FC3}">
      <dgm:prSet phldrT="[Текст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شدت (دسی بل)</a:t>
          </a:r>
          <a:endParaRPr lang="ru-RU" dirty="0">
            <a:cs typeface="B Yekan" panose="00000400000000000000" pitchFamily="2" charset="-78"/>
          </a:endParaRPr>
        </a:p>
      </dgm:t>
    </dgm:pt>
    <dgm:pt modelId="{7CAA9EA5-46FD-47F3-8F0B-CFC0563948B5}" type="parTrans" cxnId="{8598F3F1-0144-45ED-8B90-209D8DFBD004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CAAB79DA-014D-46DD-8C43-872410EB34D9}" type="sibTrans" cxnId="{8598F3F1-0144-45ED-8B90-209D8DFBD004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1F73E79E-1BDD-4B02-8EFC-E70A1F9EFA48}">
      <dgm:prSet phldrT="[Текст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فرکانس</a:t>
          </a:r>
        </a:p>
        <a:p>
          <a:r>
            <a:rPr lang="fa-IR" dirty="0" smtClean="0">
              <a:cs typeface="B Yekan" panose="00000400000000000000" pitchFamily="2" charset="-78"/>
            </a:rPr>
            <a:t>(هرتز)</a:t>
          </a:r>
          <a:endParaRPr lang="ru-RU" dirty="0">
            <a:cs typeface="B Yekan" panose="00000400000000000000" pitchFamily="2" charset="-78"/>
          </a:endParaRPr>
        </a:p>
      </dgm:t>
    </dgm:pt>
    <dgm:pt modelId="{CDB94D4D-EF1E-4CF2-877D-A170D02ED9A8}" type="parTrans" cxnId="{6758AEF5-1DFE-4DA6-9546-0C0AA726BB5B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24BC0B48-181B-4905-97F5-DD4D3C7FC15B}" type="sibTrans" cxnId="{6758AEF5-1DFE-4DA6-9546-0C0AA726BB5B}">
      <dgm:prSet/>
      <dgm:spPr/>
      <dgm:t>
        <a:bodyPr/>
        <a:lstStyle/>
        <a:p>
          <a:endParaRPr lang="ru-RU">
            <a:cs typeface="B Yekan" panose="00000400000000000000" pitchFamily="2" charset="-78"/>
          </a:endParaRPr>
        </a:p>
      </dgm:t>
    </dgm:pt>
    <dgm:pt modelId="{AF5B1ACC-EC11-46EA-97C0-79FEAE62C964}" type="pres">
      <dgm:prSet presAssocID="{04FDB704-A38F-4A13-87D2-78A91DC233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12A98-6DE7-4440-83B5-85ABD9553335}" type="pres">
      <dgm:prSet presAssocID="{F4CD8341-3A42-473D-8FF9-B08898976630}" presName="centerShape" presStyleLbl="node0" presStyleIdx="0" presStyleCnt="1" custLinFactNeighborX="8171" custLinFactNeighborY="-30986"/>
      <dgm:spPr/>
      <dgm:t>
        <a:bodyPr/>
        <a:lstStyle/>
        <a:p>
          <a:endParaRPr lang="ru-RU"/>
        </a:p>
      </dgm:t>
    </dgm:pt>
    <dgm:pt modelId="{5914F1A7-558C-47C5-BCE2-7567CE061E95}" type="pres">
      <dgm:prSet presAssocID="{7CAA9EA5-46FD-47F3-8F0B-CFC0563948B5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5B28570A-67C8-43D2-9264-4DE6B71B6B94}" type="pres">
      <dgm:prSet presAssocID="{2794A588-1042-4718-AD27-CF26E1743FC3}" presName="node" presStyleLbl="node1" presStyleIdx="0" presStyleCnt="2" custRadScaleRad="90924" custRadScaleInc="-5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3D72B-93D5-439A-B5D3-B5A43EB9FF57}" type="pres">
      <dgm:prSet presAssocID="{CDB94D4D-EF1E-4CF2-877D-A170D02ED9A8}" presName="parTrans" presStyleLbl="bgSibTrans2D1" presStyleIdx="1" presStyleCnt="2" custLinFactNeighborX="14145" custLinFactNeighborY="-57357"/>
      <dgm:spPr/>
      <dgm:t>
        <a:bodyPr/>
        <a:lstStyle/>
        <a:p>
          <a:endParaRPr lang="ru-RU"/>
        </a:p>
      </dgm:t>
    </dgm:pt>
    <dgm:pt modelId="{EC5F22F3-A0E2-4E3C-8EB3-229087ECE171}" type="pres">
      <dgm:prSet presAssocID="{1F73E79E-1BDD-4B02-8EFC-E70A1F9EFA48}" presName="node" presStyleLbl="node1" presStyleIdx="1" presStyleCnt="2" custRadScaleRad="86036" custRadScaleInc="5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1C46E-8964-4597-A30C-F79E5FE7DA03}" srcId="{04FDB704-A38F-4A13-87D2-78A91DC23372}" destId="{F4CD8341-3A42-473D-8FF9-B08898976630}" srcOrd="0" destOrd="0" parTransId="{5AFD1EFF-7D9C-4A07-91CA-7DD11F41EBC7}" sibTransId="{6BD42B5D-5E15-4632-A551-2C1189FEF921}"/>
    <dgm:cxn modelId="{8598F3F1-0144-45ED-8B90-209D8DFBD004}" srcId="{F4CD8341-3A42-473D-8FF9-B08898976630}" destId="{2794A588-1042-4718-AD27-CF26E1743FC3}" srcOrd="0" destOrd="0" parTransId="{7CAA9EA5-46FD-47F3-8F0B-CFC0563948B5}" sibTransId="{CAAB79DA-014D-46DD-8C43-872410EB34D9}"/>
    <dgm:cxn modelId="{76CE6672-A4F3-4216-BDEC-EEBC56320E0C}" type="presOf" srcId="{2794A588-1042-4718-AD27-CF26E1743FC3}" destId="{5B28570A-67C8-43D2-9264-4DE6B71B6B94}" srcOrd="0" destOrd="0" presId="urn:microsoft.com/office/officeart/2005/8/layout/radial4"/>
    <dgm:cxn modelId="{6758AEF5-1DFE-4DA6-9546-0C0AA726BB5B}" srcId="{F4CD8341-3A42-473D-8FF9-B08898976630}" destId="{1F73E79E-1BDD-4B02-8EFC-E70A1F9EFA48}" srcOrd="1" destOrd="0" parTransId="{CDB94D4D-EF1E-4CF2-877D-A170D02ED9A8}" sibTransId="{24BC0B48-181B-4905-97F5-DD4D3C7FC15B}"/>
    <dgm:cxn modelId="{2F869061-179F-43BA-BBA1-975DAF3F4407}" type="presOf" srcId="{1F73E79E-1BDD-4B02-8EFC-E70A1F9EFA48}" destId="{EC5F22F3-A0E2-4E3C-8EB3-229087ECE171}" srcOrd="0" destOrd="0" presId="urn:microsoft.com/office/officeart/2005/8/layout/radial4"/>
    <dgm:cxn modelId="{D7BCEAA1-3E63-405E-A794-3DA83491B27E}" type="presOf" srcId="{F4CD8341-3A42-473D-8FF9-B08898976630}" destId="{C0312A98-6DE7-4440-83B5-85ABD9553335}" srcOrd="0" destOrd="0" presId="urn:microsoft.com/office/officeart/2005/8/layout/radial4"/>
    <dgm:cxn modelId="{AFB8AB50-4A28-40E2-A05F-8BBB023A4F62}" type="presOf" srcId="{04FDB704-A38F-4A13-87D2-78A91DC23372}" destId="{AF5B1ACC-EC11-46EA-97C0-79FEAE62C964}" srcOrd="0" destOrd="0" presId="urn:microsoft.com/office/officeart/2005/8/layout/radial4"/>
    <dgm:cxn modelId="{7B5D1E54-2774-431D-8394-7AAC0156C990}" type="presOf" srcId="{7CAA9EA5-46FD-47F3-8F0B-CFC0563948B5}" destId="{5914F1A7-558C-47C5-BCE2-7567CE061E95}" srcOrd="0" destOrd="0" presId="urn:microsoft.com/office/officeart/2005/8/layout/radial4"/>
    <dgm:cxn modelId="{D07FB028-5275-438D-A24D-E7F599F7F060}" type="presOf" srcId="{CDB94D4D-EF1E-4CF2-877D-A170D02ED9A8}" destId="{EA53D72B-93D5-439A-B5D3-B5A43EB9FF57}" srcOrd="0" destOrd="0" presId="urn:microsoft.com/office/officeart/2005/8/layout/radial4"/>
    <dgm:cxn modelId="{5D05321A-8D04-432C-A2E9-FC3B1E467E33}" type="presParOf" srcId="{AF5B1ACC-EC11-46EA-97C0-79FEAE62C964}" destId="{C0312A98-6DE7-4440-83B5-85ABD9553335}" srcOrd="0" destOrd="0" presId="urn:microsoft.com/office/officeart/2005/8/layout/radial4"/>
    <dgm:cxn modelId="{7F8A6DD9-F747-4594-B34D-0C14DAF178B0}" type="presParOf" srcId="{AF5B1ACC-EC11-46EA-97C0-79FEAE62C964}" destId="{5914F1A7-558C-47C5-BCE2-7567CE061E95}" srcOrd="1" destOrd="0" presId="urn:microsoft.com/office/officeart/2005/8/layout/radial4"/>
    <dgm:cxn modelId="{3635A19B-546E-43D3-900C-1E7E5958AC8D}" type="presParOf" srcId="{AF5B1ACC-EC11-46EA-97C0-79FEAE62C964}" destId="{5B28570A-67C8-43D2-9264-4DE6B71B6B94}" srcOrd="2" destOrd="0" presId="urn:microsoft.com/office/officeart/2005/8/layout/radial4"/>
    <dgm:cxn modelId="{F90FBEB2-02E0-4BA5-A64A-F441B8FF2880}" type="presParOf" srcId="{AF5B1ACC-EC11-46EA-97C0-79FEAE62C964}" destId="{EA53D72B-93D5-439A-B5D3-B5A43EB9FF57}" srcOrd="3" destOrd="0" presId="urn:microsoft.com/office/officeart/2005/8/layout/radial4"/>
    <dgm:cxn modelId="{11720CA5-633C-4621-A896-D827EB4E8A0F}" type="presParOf" srcId="{AF5B1ACC-EC11-46EA-97C0-79FEAE62C964}" destId="{EC5F22F3-A0E2-4E3C-8EB3-229087ECE17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C9BDD-1CD6-45A5-87C1-D7AC8B4B2E3F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BD2737A1-39A5-48F7-9C50-B66190331D33}">
      <dgm:prSet phldrT="[Текст]"/>
      <dgm:spPr>
        <a:solidFill>
          <a:srgbClr val="92D050"/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20</a:t>
          </a:r>
          <a:r>
            <a:rPr lang="en-US" dirty="0" smtClean="0">
              <a:cs typeface="B Yekan" panose="00000400000000000000" pitchFamily="2" charset="-78"/>
            </a:rPr>
            <a:t>Hz</a:t>
          </a:r>
          <a:endParaRPr lang="ru-RU" dirty="0">
            <a:cs typeface="B Yekan" panose="00000400000000000000" pitchFamily="2" charset="-78"/>
          </a:endParaRPr>
        </a:p>
      </dgm:t>
    </dgm:pt>
    <dgm:pt modelId="{444F7904-5096-44FA-9AF6-576C11A03318}" type="parTrans" cxnId="{2DD25438-8F51-469C-A9AD-7DC221DF3DD9}">
      <dgm:prSet/>
      <dgm:spPr/>
      <dgm:t>
        <a:bodyPr/>
        <a:lstStyle/>
        <a:p>
          <a:endParaRPr lang="ru-RU"/>
        </a:p>
      </dgm:t>
    </dgm:pt>
    <dgm:pt modelId="{38F3F519-2595-4F73-A947-CF4ECC53493D}" type="sibTrans" cxnId="{2DD25438-8F51-469C-A9AD-7DC221DF3DD9}">
      <dgm:prSet/>
      <dgm:spPr/>
      <dgm:t>
        <a:bodyPr/>
        <a:lstStyle/>
        <a:p>
          <a:endParaRPr lang="ru-RU"/>
        </a:p>
      </dgm:t>
    </dgm:pt>
    <dgm:pt modelId="{415C8D75-FF24-4C43-9616-58EC7E356F2C}">
      <dgm:prSet phldrT="[Текст]"/>
      <dgm:spPr>
        <a:solidFill>
          <a:srgbClr val="FF0000"/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2000 تا 4000 هرتز</a:t>
          </a:r>
          <a:endParaRPr lang="ru-RU" dirty="0">
            <a:cs typeface="B Yekan" panose="00000400000000000000" pitchFamily="2" charset="-78"/>
          </a:endParaRPr>
        </a:p>
      </dgm:t>
    </dgm:pt>
    <dgm:pt modelId="{D642FEDD-0B8A-45D7-AFE4-EBEB3BA607EC}" type="parTrans" cxnId="{30E7F6DD-442E-46C2-8A5C-E2B911AD1945}">
      <dgm:prSet/>
      <dgm:spPr/>
      <dgm:t>
        <a:bodyPr/>
        <a:lstStyle/>
        <a:p>
          <a:endParaRPr lang="ru-RU"/>
        </a:p>
      </dgm:t>
    </dgm:pt>
    <dgm:pt modelId="{65D4253A-EED3-420E-9618-94335191B70C}" type="sibTrans" cxnId="{30E7F6DD-442E-46C2-8A5C-E2B911AD1945}">
      <dgm:prSet/>
      <dgm:spPr/>
      <dgm:t>
        <a:bodyPr/>
        <a:lstStyle/>
        <a:p>
          <a:endParaRPr lang="ru-RU"/>
        </a:p>
      </dgm:t>
    </dgm:pt>
    <dgm:pt modelId="{45ED9508-3CEC-48EA-9F56-AB2D55D6EDD5}">
      <dgm:prSet/>
      <dgm:spPr>
        <a:solidFill>
          <a:srgbClr val="FFC000"/>
        </a:solidFill>
      </dgm:spPr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20000 </a:t>
          </a:r>
          <a:r>
            <a:rPr lang="en-US" dirty="0" smtClean="0">
              <a:cs typeface="B Yekan" panose="00000400000000000000" pitchFamily="2" charset="-78"/>
            </a:rPr>
            <a:t>Hz</a:t>
          </a:r>
          <a:endParaRPr lang="ru-RU" dirty="0">
            <a:cs typeface="B Yekan" panose="00000400000000000000" pitchFamily="2" charset="-78"/>
          </a:endParaRPr>
        </a:p>
      </dgm:t>
    </dgm:pt>
    <dgm:pt modelId="{934A7FB1-B81D-4A91-B0A5-C698E5AADFE1}" type="parTrans" cxnId="{A505FFD5-06F8-4416-A3AF-067A57742932}">
      <dgm:prSet/>
      <dgm:spPr/>
      <dgm:t>
        <a:bodyPr/>
        <a:lstStyle/>
        <a:p>
          <a:endParaRPr lang="ru-RU"/>
        </a:p>
      </dgm:t>
    </dgm:pt>
    <dgm:pt modelId="{FD76E37F-9917-4C43-AD9B-C647822EA700}" type="sibTrans" cxnId="{A505FFD5-06F8-4416-A3AF-067A57742932}">
      <dgm:prSet/>
      <dgm:spPr/>
      <dgm:t>
        <a:bodyPr/>
        <a:lstStyle/>
        <a:p>
          <a:endParaRPr lang="ru-RU"/>
        </a:p>
      </dgm:t>
    </dgm:pt>
    <dgm:pt modelId="{28C121CA-CDCE-4E01-890D-15163B1ED712}" type="pres">
      <dgm:prSet presAssocID="{B4DC9BDD-1CD6-45A5-87C1-D7AC8B4B2E3F}" presName="Name0" presStyleCnt="0">
        <dgm:presLayoutVars>
          <dgm:dir/>
          <dgm:animLvl val="lvl"/>
          <dgm:resizeHandles val="exact"/>
        </dgm:presLayoutVars>
      </dgm:prSet>
      <dgm:spPr/>
    </dgm:pt>
    <dgm:pt modelId="{BA17415F-4610-4CF0-8B58-616E7374421A}" type="pres">
      <dgm:prSet presAssocID="{BD2737A1-39A5-48F7-9C50-B66190331D33}" presName="parTxOnly" presStyleLbl="node1" presStyleIdx="0" presStyleCnt="3" custLinFactX="29346" custLinFactNeighborX="100000" custLinFactNeighborY="-70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D37C7-752C-47A7-B780-C867BD9C0AAD}" type="pres">
      <dgm:prSet presAssocID="{38F3F519-2595-4F73-A947-CF4ECC53493D}" presName="parTxOnlySpace" presStyleCnt="0"/>
      <dgm:spPr/>
    </dgm:pt>
    <dgm:pt modelId="{BF1A9E89-2600-4806-889C-8CBF569CAA79}" type="pres">
      <dgm:prSet presAssocID="{415C8D75-FF24-4C43-9616-58EC7E356F2C}" presName="parTxOnly" presStyleLbl="node1" presStyleIdx="1" presStyleCnt="3" custLinFactX="8394" custLinFactNeighborX="100000" custLinFactNeighborY="49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7E549-F66C-476C-B6A5-24BC8DB54874}" type="pres">
      <dgm:prSet presAssocID="{65D4253A-EED3-420E-9618-94335191B70C}" presName="parTxOnlySpace" presStyleCnt="0"/>
      <dgm:spPr/>
    </dgm:pt>
    <dgm:pt modelId="{3AD22347-91F1-446F-BB2F-119531E6DC95}" type="pres">
      <dgm:prSet presAssocID="{45ED9508-3CEC-48EA-9F56-AB2D55D6EDD5}" presName="parTxOnly" presStyleLbl="node1" presStyleIdx="2" presStyleCnt="3" custLinFactY="69935" custLinFactNeighborX="-616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2ABCC-0221-4255-8805-1EBF1F6257FE}" type="presOf" srcId="{45ED9508-3CEC-48EA-9F56-AB2D55D6EDD5}" destId="{3AD22347-91F1-446F-BB2F-119531E6DC95}" srcOrd="0" destOrd="0" presId="urn:microsoft.com/office/officeart/2005/8/layout/chevron1"/>
    <dgm:cxn modelId="{F7C91767-E70D-4A05-9C06-BF860A1B784C}" type="presOf" srcId="{B4DC9BDD-1CD6-45A5-87C1-D7AC8B4B2E3F}" destId="{28C121CA-CDCE-4E01-890D-15163B1ED712}" srcOrd="0" destOrd="0" presId="urn:microsoft.com/office/officeart/2005/8/layout/chevron1"/>
    <dgm:cxn modelId="{30E7F6DD-442E-46C2-8A5C-E2B911AD1945}" srcId="{B4DC9BDD-1CD6-45A5-87C1-D7AC8B4B2E3F}" destId="{415C8D75-FF24-4C43-9616-58EC7E356F2C}" srcOrd="1" destOrd="0" parTransId="{D642FEDD-0B8A-45D7-AFE4-EBEB3BA607EC}" sibTransId="{65D4253A-EED3-420E-9618-94335191B70C}"/>
    <dgm:cxn modelId="{C70CA509-6F99-4698-9F31-C9E1D446563F}" type="presOf" srcId="{BD2737A1-39A5-48F7-9C50-B66190331D33}" destId="{BA17415F-4610-4CF0-8B58-616E7374421A}" srcOrd="0" destOrd="0" presId="urn:microsoft.com/office/officeart/2005/8/layout/chevron1"/>
    <dgm:cxn modelId="{A505FFD5-06F8-4416-A3AF-067A57742932}" srcId="{B4DC9BDD-1CD6-45A5-87C1-D7AC8B4B2E3F}" destId="{45ED9508-3CEC-48EA-9F56-AB2D55D6EDD5}" srcOrd="2" destOrd="0" parTransId="{934A7FB1-B81D-4A91-B0A5-C698E5AADFE1}" sibTransId="{FD76E37F-9917-4C43-AD9B-C647822EA700}"/>
    <dgm:cxn modelId="{2DD25438-8F51-469C-A9AD-7DC221DF3DD9}" srcId="{B4DC9BDD-1CD6-45A5-87C1-D7AC8B4B2E3F}" destId="{BD2737A1-39A5-48F7-9C50-B66190331D33}" srcOrd="0" destOrd="0" parTransId="{444F7904-5096-44FA-9AF6-576C11A03318}" sibTransId="{38F3F519-2595-4F73-A947-CF4ECC53493D}"/>
    <dgm:cxn modelId="{3411644D-621B-4451-AD70-B08822438BCB}" type="presOf" srcId="{415C8D75-FF24-4C43-9616-58EC7E356F2C}" destId="{BF1A9E89-2600-4806-889C-8CBF569CAA79}" srcOrd="0" destOrd="0" presId="urn:microsoft.com/office/officeart/2005/8/layout/chevron1"/>
    <dgm:cxn modelId="{F6182DB5-AFA3-49F8-946C-E57989064EBF}" type="presParOf" srcId="{28C121CA-CDCE-4E01-890D-15163B1ED712}" destId="{BA17415F-4610-4CF0-8B58-616E7374421A}" srcOrd="0" destOrd="0" presId="urn:microsoft.com/office/officeart/2005/8/layout/chevron1"/>
    <dgm:cxn modelId="{00680843-6C2D-40EC-80A5-CAD0CB1CC228}" type="presParOf" srcId="{28C121CA-CDCE-4E01-890D-15163B1ED712}" destId="{CC9D37C7-752C-47A7-B780-C867BD9C0AAD}" srcOrd="1" destOrd="0" presId="urn:microsoft.com/office/officeart/2005/8/layout/chevron1"/>
    <dgm:cxn modelId="{55E6D305-FAC7-43DB-A4AA-9E7543F664F4}" type="presParOf" srcId="{28C121CA-CDCE-4E01-890D-15163B1ED712}" destId="{BF1A9E89-2600-4806-889C-8CBF569CAA79}" srcOrd="2" destOrd="0" presId="urn:microsoft.com/office/officeart/2005/8/layout/chevron1"/>
    <dgm:cxn modelId="{1E5C514B-9F19-415B-85EF-BE739CE60355}" type="presParOf" srcId="{28C121CA-CDCE-4E01-890D-15163B1ED712}" destId="{E7F7E549-F66C-476C-B6A5-24BC8DB54874}" srcOrd="3" destOrd="0" presId="urn:microsoft.com/office/officeart/2005/8/layout/chevron1"/>
    <dgm:cxn modelId="{587DFD4E-8004-4B2B-A1E4-C5CBB92A2AE1}" type="presParOf" srcId="{28C121CA-CDCE-4E01-890D-15163B1ED712}" destId="{3AD22347-91F1-446F-BB2F-119531E6DC9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6422-ABF5-4B23-9F65-89A061250A75}">
      <dsp:nvSpPr>
        <dsp:cNvPr id="0" name=""/>
        <dsp:cNvSpPr/>
      </dsp:nvSpPr>
      <dsp:spPr>
        <a:xfrm>
          <a:off x="2423214" y="251194"/>
          <a:ext cx="2106979" cy="11647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Yekan" panose="00000400000000000000" pitchFamily="2" charset="-78"/>
            </a:rPr>
            <a:t>افت شنوایی ناشی از صدا</a:t>
          </a:r>
          <a:endParaRPr lang="ru-RU" sz="3000" kern="1200" dirty="0">
            <a:cs typeface="B Yekan" panose="00000400000000000000" pitchFamily="2" charset="-78"/>
          </a:endParaRPr>
        </a:p>
      </dsp:txBody>
      <dsp:txXfrm>
        <a:off x="2457327" y="285307"/>
        <a:ext cx="2038753" cy="1096474"/>
      </dsp:txXfrm>
    </dsp:sp>
    <dsp:sp modelId="{A2756D2B-0CF7-44C9-AB0E-A6774D97E6BC}">
      <dsp:nvSpPr>
        <dsp:cNvPr id="0" name=""/>
        <dsp:cNvSpPr/>
      </dsp:nvSpPr>
      <dsp:spPr>
        <a:xfrm>
          <a:off x="1009098" y="2483688"/>
          <a:ext cx="2359739" cy="14283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Yekan" panose="00000400000000000000" pitchFamily="2" charset="-78"/>
            </a:rPr>
            <a:t>غیرقابل بازگشت</a:t>
          </a:r>
          <a:endParaRPr lang="ru-RU" sz="3000" kern="1200" dirty="0">
            <a:cs typeface="B Yekan" panose="00000400000000000000" pitchFamily="2" charset="-78"/>
          </a:endParaRPr>
        </a:p>
      </dsp:txBody>
      <dsp:txXfrm>
        <a:off x="1050932" y="2525522"/>
        <a:ext cx="2276071" cy="1344666"/>
      </dsp:txXfrm>
    </dsp:sp>
    <dsp:sp modelId="{766D350D-EAB4-4BC4-B479-15A9874584D2}">
      <dsp:nvSpPr>
        <dsp:cNvPr id="0" name=""/>
        <dsp:cNvSpPr/>
      </dsp:nvSpPr>
      <dsp:spPr>
        <a:xfrm>
          <a:off x="3487867" y="2483688"/>
          <a:ext cx="2359739" cy="14283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Yekan" panose="00000400000000000000" pitchFamily="2" charset="-78"/>
            </a:rPr>
            <a:t>قابل بازگشت</a:t>
          </a:r>
          <a:endParaRPr lang="ru-RU" sz="3000" kern="1200" dirty="0">
            <a:cs typeface="B Yekan" panose="00000400000000000000" pitchFamily="2" charset="-78"/>
          </a:endParaRPr>
        </a:p>
      </dsp:txBody>
      <dsp:txXfrm>
        <a:off x="3529701" y="2525522"/>
        <a:ext cx="2276071" cy="134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12A98-6DE7-4440-83B5-85ABD9553335}">
      <dsp:nvSpPr>
        <dsp:cNvPr id="0" name=""/>
        <dsp:cNvSpPr/>
      </dsp:nvSpPr>
      <dsp:spPr>
        <a:xfrm>
          <a:off x="2729189" y="0"/>
          <a:ext cx="2090932" cy="20909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Yekan" panose="00000400000000000000" pitchFamily="2" charset="-78"/>
            </a:rPr>
            <a:t>صدا</a:t>
          </a:r>
          <a:endParaRPr lang="ru-RU" sz="6500" kern="1200" dirty="0">
            <a:cs typeface="B Yekan" panose="00000400000000000000" pitchFamily="2" charset="-78"/>
          </a:endParaRPr>
        </a:p>
      </dsp:txBody>
      <dsp:txXfrm>
        <a:off x="3035399" y="306210"/>
        <a:ext cx="1478512" cy="1478512"/>
      </dsp:txXfrm>
    </dsp:sp>
    <dsp:sp modelId="{5914F1A7-558C-47C5-BCE2-7567CE061E95}">
      <dsp:nvSpPr>
        <dsp:cNvPr id="0" name=""/>
        <dsp:cNvSpPr/>
      </dsp:nvSpPr>
      <dsp:spPr>
        <a:xfrm rot="8481104">
          <a:off x="732840" y="2229311"/>
          <a:ext cx="2377591" cy="59591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8570A-67C8-43D2-9264-4DE6B71B6B94}">
      <dsp:nvSpPr>
        <dsp:cNvPr id="0" name=""/>
        <dsp:cNvSpPr/>
      </dsp:nvSpPr>
      <dsp:spPr>
        <a:xfrm>
          <a:off x="0" y="2475162"/>
          <a:ext cx="1986385" cy="1589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شدت (دسی بل)</a:t>
          </a:r>
          <a:endParaRPr lang="ru-RU" sz="3200" kern="1200" dirty="0">
            <a:cs typeface="B Yekan" panose="00000400000000000000" pitchFamily="2" charset="-78"/>
          </a:endParaRPr>
        </a:p>
      </dsp:txBody>
      <dsp:txXfrm>
        <a:off x="46543" y="2521705"/>
        <a:ext cx="1893299" cy="1496022"/>
      </dsp:txXfrm>
    </dsp:sp>
    <dsp:sp modelId="{EA53D72B-93D5-439A-B5D3-B5A43EB9FF57}">
      <dsp:nvSpPr>
        <dsp:cNvPr id="0" name=""/>
        <dsp:cNvSpPr/>
      </dsp:nvSpPr>
      <dsp:spPr>
        <a:xfrm rot="3008616">
          <a:off x="4443226" y="1958208"/>
          <a:ext cx="1750142" cy="59591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F22F3-A0E2-4E3C-8EB3-229087ECE171}">
      <dsp:nvSpPr>
        <dsp:cNvPr id="0" name=""/>
        <dsp:cNvSpPr/>
      </dsp:nvSpPr>
      <dsp:spPr>
        <a:xfrm>
          <a:off x="4638350" y="2475162"/>
          <a:ext cx="1986385" cy="1589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فرکانس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(هرتز)</a:t>
          </a:r>
          <a:endParaRPr lang="ru-RU" sz="3200" kern="1200" dirty="0">
            <a:cs typeface="B Yekan" panose="00000400000000000000" pitchFamily="2" charset="-78"/>
          </a:endParaRPr>
        </a:p>
      </dsp:txBody>
      <dsp:txXfrm>
        <a:off x="4684893" y="2521705"/>
        <a:ext cx="1893299" cy="1496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415F-4610-4CF0-8B58-616E7374421A}">
      <dsp:nvSpPr>
        <dsp:cNvPr id="0" name=""/>
        <dsp:cNvSpPr/>
      </dsp:nvSpPr>
      <dsp:spPr>
        <a:xfrm>
          <a:off x="1286853" y="1857714"/>
          <a:ext cx="3263800" cy="1305520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20</a:t>
          </a:r>
          <a:r>
            <a:rPr lang="en-US" sz="3200" kern="1200" dirty="0" smtClean="0">
              <a:cs typeface="B Yekan" panose="00000400000000000000" pitchFamily="2" charset="-78"/>
            </a:rPr>
            <a:t>Hz</a:t>
          </a:r>
          <a:endParaRPr lang="ru-RU" sz="3200" kern="1200" dirty="0">
            <a:cs typeface="B Yekan" panose="00000400000000000000" pitchFamily="2" charset="-78"/>
          </a:endParaRPr>
        </a:p>
      </dsp:txBody>
      <dsp:txXfrm>
        <a:off x="1939613" y="1857714"/>
        <a:ext cx="1958280" cy="1305520"/>
      </dsp:txXfrm>
    </dsp:sp>
    <dsp:sp modelId="{BF1A9E89-2600-4806-889C-8CBF569CAA79}">
      <dsp:nvSpPr>
        <dsp:cNvPr id="0" name=""/>
        <dsp:cNvSpPr/>
      </dsp:nvSpPr>
      <dsp:spPr>
        <a:xfrm>
          <a:off x="3540443" y="3419626"/>
          <a:ext cx="3263800" cy="1305520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2000 تا 4000 هرتز</a:t>
          </a:r>
          <a:endParaRPr lang="ru-RU" sz="3200" kern="1200" dirty="0">
            <a:cs typeface="B Yekan" panose="00000400000000000000" pitchFamily="2" charset="-78"/>
          </a:endParaRPr>
        </a:p>
      </dsp:txBody>
      <dsp:txXfrm>
        <a:off x="4193203" y="3419626"/>
        <a:ext cx="1958280" cy="1305520"/>
      </dsp:txXfrm>
    </dsp:sp>
    <dsp:sp modelId="{3AD22347-91F1-446F-BB2F-119531E6DC95}">
      <dsp:nvSpPr>
        <dsp:cNvPr id="0" name=""/>
        <dsp:cNvSpPr/>
      </dsp:nvSpPr>
      <dsp:spPr>
        <a:xfrm>
          <a:off x="5676303" y="4994775"/>
          <a:ext cx="3263800" cy="130552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Yekan" panose="00000400000000000000" pitchFamily="2" charset="-78"/>
            </a:rPr>
            <a:t>20000 </a:t>
          </a:r>
          <a:r>
            <a:rPr lang="en-US" sz="3200" kern="1200" dirty="0" smtClean="0">
              <a:cs typeface="B Yekan" panose="00000400000000000000" pitchFamily="2" charset="-78"/>
            </a:rPr>
            <a:t>Hz</a:t>
          </a:r>
          <a:endParaRPr lang="ru-RU" sz="3200" kern="1200" dirty="0">
            <a:cs typeface="B Yekan" panose="00000400000000000000" pitchFamily="2" charset="-78"/>
          </a:endParaRPr>
        </a:p>
      </dsp:txBody>
      <dsp:txXfrm>
        <a:off x="6329063" y="4994775"/>
        <a:ext cx="1958280" cy="1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27AFAD-9BA6-44D0-9007-6B310A15E7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30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D96617-02CF-4BCF-A523-B65DFF330BE7}" type="slidenum">
              <a:rPr lang="en-US" altLang="ru-RU" smtClean="0">
                <a:latin typeface="Arial" panose="020B0604020202020204" pitchFamily="34" charset="0"/>
              </a:rPr>
              <a:pPr/>
              <a:t>1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265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B798683-6DAE-461D-B781-63A83E97959C}" type="slidenum">
              <a:rPr lang="en-US" altLang="ru-RU" smtClean="0">
                <a:latin typeface="Arial" panose="020B0604020202020204" pitchFamily="34" charset="0"/>
              </a:rPr>
              <a:pPr/>
              <a:t>16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748D9A5-0250-485F-8173-964A85DC9FE3}" type="slidenum">
              <a:rPr lang="en-US" altLang="ru-RU" smtClean="0">
                <a:latin typeface="Arial" panose="020B0604020202020204" pitchFamily="34" charset="0"/>
              </a:rPr>
              <a:pPr/>
              <a:t>17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52E82C3-651F-4EF0-B851-5BB0F49CA318}" type="slidenum">
              <a:rPr lang="en-US" altLang="ru-RU" smtClean="0">
                <a:latin typeface="Arial" panose="020B0604020202020204" pitchFamily="34" charset="0"/>
              </a:rPr>
              <a:pPr/>
              <a:t>18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9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92345-64B4-4D2A-88E6-07DDA21914D3}" type="slidenum">
              <a:rPr lang="en-US" altLang="ru-RU" smtClean="0">
                <a:latin typeface="Arial" panose="020B0604020202020204" pitchFamily="34" charset="0"/>
              </a:rPr>
              <a:pPr/>
              <a:t>19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280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272199-68B5-4F82-85A3-6D31E6652B0B}" type="slidenum">
              <a:rPr lang="en-US" altLang="ru-RU" smtClean="0">
                <a:latin typeface="Arial" panose="020B0604020202020204" pitchFamily="34" charset="0"/>
              </a:rPr>
              <a:pPr/>
              <a:t>20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4892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AE4A33-F8AA-4FDA-9A22-7A11CC10FDCE}" type="slidenum">
              <a:rPr lang="en-US" altLang="ru-RU" smtClean="0">
                <a:latin typeface="Arial" panose="020B0604020202020204" pitchFamily="34" charset="0"/>
              </a:rPr>
              <a:pPr/>
              <a:t>21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8B83A9-0CB1-42C3-A333-52FE734D8F92}" type="slidenum">
              <a:rPr lang="en-US" altLang="ru-RU" smtClean="0">
                <a:latin typeface="Arial" panose="020B0604020202020204" pitchFamily="34" charset="0"/>
              </a:rPr>
              <a:pPr/>
              <a:t>22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93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7402317-E178-4CD8-ADF4-129C6029CF43}" type="slidenum">
              <a:rPr lang="en-US" altLang="ru-RU" smtClean="0">
                <a:latin typeface="Arial" panose="020B0604020202020204" pitchFamily="34" charset="0"/>
              </a:rPr>
              <a:pPr/>
              <a:t>23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864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FF2EBA5-29D3-45B6-9498-C0FE2D0C1E8A}" type="slidenum">
              <a:rPr lang="en-US" altLang="ru-RU" smtClean="0">
                <a:latin typeface="Arial" panose="020B0604020202020204" pitchFamily="34" charset="0"/>
              </a:rPr>
              <a:pPr/>
              <a:t>24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16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43BF5F3-8787-4DDC-8CFB-D5A1716D87A0}" type="slidenum">
              <a:rPr lang="en-US" altLang="ru-RU" smtClean="0">
                <a:latin typeface="Arial" panose="020B0604020202020204" pitchFamily="34" charset="0"/>
              </a:rPr>
              <a:pPr/>
              <a:t>25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820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071D6C9-BFBC-4A52-854C-A28013B02F67}" type="slidenum">
              <a:rPr lang="en-US" altLang="ru-RU" smtClean="0">
                <a:latin typeface="Arial" panose="020B0604020202020204" pitchFamily="34" charset="0"/>
              </a:rPr>
              <a:pPr/>
              <a:t>4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3166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2F4DDA-948F-43BD-9AE6-2EC6D8D8E940}" type="slidenum">
              <a:rPr lang="en-US" altLang="ru-RU" smtClean="0">
                <a:latin typeface="Arial" panose="020B0604020202020204" pitchFamily="34" charset="0"/>
              </a:rPr>
              <a:pPr/>
              <a:t>27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01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F83AD17-83AC-41DD-AECF-17D3BAFA0291}" type="slidenum">
              <a:rPr lang="en-US" altLang="ru-RU" smtClean="0">
                <a:latin typeface="Arial" panose="020B0604020202020204" pitchFamily="34" charset="0"/>
              </a:rPr>
              <a:pPr/>
              <a:t>28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003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2A9516-E2F8-4420-A75A-5DBDE93A1003}" type="slidenum">
              <a:rPr lang="en-US" altLang="ru-RU" smtClean="0">
                <a:latin typeface="Arial" panose="020B0604020202020204" pitchFamily="34" charset="0"/>
              </a:rPr>
              <a:pPr/>
              <a:t>29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071D6C9-BFBC-4A52-854C-A28013B02F67}" type="slidenum">
              <a:rPr lang="en-US" altLang="ru-RU" smtClean="0">
                <a:latin typeface="Arial" panose="020B0604020202020204" pitchFamily="34" charset="0"/>
              </a:rPr>
              <a:pPr/>
              <a:t>5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691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CAEC374-F87A-4E41-B2D4-07A65BDEE9B0}" type="slidenum">
              <a:rPr lang="en-US" altLang="ru-RU" smtClean="0">
                <a:latin typeface="Arial" panose="020B0604020202020204" pitchFamily="34" charset="0"/>
              </a:rPr>
              <a:pPr/>
              <a:t>6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1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A250E3-627C-4F4F-AA37-286B04ADB653}" type="slidenum">
              <a:rPr lang="en-US" altLang="ru-RU" smtClean="0">
                <a:latin typeface="Arial" panose="020B0604020202020204" pitchFamily="34" charset="0"/>
              </a:rPr>
              <a:pPr/>
              <a:t>7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88E47A2-ABA8-482F-BB92-746252CB40F3}" type="slidenum">
              <a:rPr lang="en-US" altLang="ru-RU" smtClean="0">
                <a:latin typeface="Arial" panose="020B0604020202020204" pitchFamily="34" charset="0"/>
              </a:rPr>
              <a:pPr/>
              <a:t>8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0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F743D47-6EF9-49B8-96E6-6224515C4F7B}" type="slidenum">
              <a:rPr lang="en-US" altLang="ru-RU" smtClean="0">
                <a:latin typeface="Arial" panose="020B0604020202020204" pitchFamily="34" charset="0"/>
              </a:rPr>
              <a:pPr/>
              <a:t>9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7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F0A197-9A31-4D43-B1D2-A431DAF95947}" type="slidenum">
              <a:rPr lang="en-US" altLang="ru-RU" smtClean="0">
                <a:latin typeface="Arial" panose="020B0604020202020204" pitchFamily="34" charset="0"/>
              </a:rPr>
              <a:pPr/>
              <a:t>10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9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60B1A4A-0586-42F5-B1E8-5F8CF3B86DBF}" type="slidenum">
              <a:rPr lang="en-US" altLang="ru-RU" smtClean="0">
                <a:latin typeface="Arial" panose="020B0604020202020204" pitchFamily="34" charset="0"/>
              </a:rPr>
              <a:pPr/>
              <a:t>15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CF72-5CD8-497A-995C-B2C8595510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13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AB6F-E0F1-42A5-ADC5-B233397469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064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F6B9-7436-4974-9A64-606C99FC2D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3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ADBA-8227-4F51-A4A0-4E9364DA0E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52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EDFF-F865-4431-B156-81EA5A7059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23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B87-355F-49C5-BD79-9A8D350FEE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26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28F0-D97D-4DC3-9C77-313B052DE2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852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54E8-DC53-4373-8BD5-FC9A5FF63F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781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4015-7D01-4935-8FC0-883B261E8B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99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B54309-86A1-40D7-840C-AB72596C68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73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503-63EE-4248-A380-4FE394D4E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582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مرکز تخصصی طب کار آسا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63FC10-B8CF-4BEE-81B6-906C0A814F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7" r:id="rId2"/>
    <p:sldLayoutId id="2147483933" r:id="rId3"/>
    <p:sldLayoutId id="2147483928" r:id="rId4"/>
    <p:sldLayoutId id="2147483929" r:id="rId5"/>
    <p:sldLayoutId id="2147483930" r:id="rId6"/>
    <p:sldLayoutId id="2147483934" r:id="rId7"/>
    <p:sldLayoutId id="2147483935" r:id="rId8"/>
    <p:sldLayoutId id="2147483936" r:id="rId9"/>
    <p:sldLayoutId id="2147483931" r:id="rId10"/>
    <p:sldLayoutId id="2147483937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hse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930689"/>
            <a:ext cx="7239000" cy="1444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1600" dirty="0" smtClean="0"/>
              <a:t>NOISE INDUCED HEARING LOSS (NIHL)</a:t>
            </a:r>
            <a:r>
              <a:rPr lang="fa-IR" altLang="ru-RU" sz="1600" dirty="0" smtClean="0"/>
              <a:t/>
            </a:r>
            <a:br>
              <a:rPr lang="fa-IR" altLang="ru-RU" sz="1600" dirty="0" smtClean="0"/>
            </a:br>
            <a:r>
              <a:rPr lang="en-US" altLang="ru-RU" sz="1600" dirty="0"/>
              <a:t>By: MEHDI ALIGOL</a:t>
            </a:r>
            <a:r>
              <a:rPr lang="en-US" altLang="ru-RU" sz="2400" dirty="0"/>
              <a:t/>
            </a:r>
            <a:br>
              <a:rPr lang="en-US" altLang="ru-RU" sz="2400" dirty="0"/>
            </a:br>
            <a:r>
              <a:rPr lang="en-US" altLang="ru-RU" sz="2400" dirty="0" smtClean="0"/>
              <a:t>Go for more: </a:t>
            </a:r>
            <a:r>
              <a:rPr lang="en-US" altLang="ru-RU" sz="2400" dirty="0">
                <a:hlinkClick r:id="rId3"/>
              </a:rPr>
              <a:t>www.asahse.ir</a:t>
            </a:r>
            <a:endParaRPr lang="en-US" altLang="ru-RU" sz="24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2650" y="4590256"/>
            <a:ext cx="7543800" cy="1143000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fa-IR" sz="5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افت شنوایی ناشی از صدا</a:t>
            </a:r>
            <a:endParaRPr lang="en-US" sz="54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031712" cy="4172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84453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496" y="6381328"/>
            <a:ext cx="4015856" cy="40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cs typeface="B Yekan" panose="00000400000000000000" pitchFamily="2" charset="-78"/>
              </a:rPr>
              <a:t>حق کپی محفوظ است و تنها جهت استفاده فردی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03350" y="857250"/>
            <a:ext cx="7561263" cy="8636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60438" y="490538"/>
            <a:ext cx="721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>
              <a:defRPr/>
            </a:pPr>
            <a:r>
              <a:rPr lang="fa-IR" altLang="ru-RU" sz="48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حد مجاز مواجهه 8 ساعته</a:t>
            </a:r>
          </a:p>
        </p:txBody>
      </p:sp>
      <p:grpSp>
        <p:nvGrpSpPr>
          <p:cNvPr id="23556" name="Group 1"/>
          <p:cNvGrpSpPr>
            <a:grpSpLocks/>
          </p:cNvGrpSpPr>
          <p:nvPr/>
        </p:nvGrpSpPr>
        <p:grpSpPr bwMode="auto">
          <a:xfrm>
            <a:off x="2411413" y="2205038"/>
            <a:ext cx="4319587" cy="3743325"/>
            <a:chOff x="2268538" y="1498600"/>
            <a:chExt cx="4319587" cy="3743276"/>
          </a:xfrm>
        </p:grpSpPr>
        <p:sp>
          <p:nvSpPr>
            <p:cNvPr id="23563" name="Овал 4"/>
            <p:cNvSpPr>
              <a:spLocks noChangeArrowheads="1"/>
            </p:cNvSpPr>
            <p:nvPr/>
          </p:nvSpPr>
          <p:spPr bwMode="auto">
            <a:xfrm>
              <a:off x="2556135" y="1498600"/>
              <a:ext cx="3744391" cy="3743276"/>
            </a:xfrm>
            <a:prstGeom prst="ellipse">
              <a:avLst/>
            </a:prstGeom>
            <a:solidFill>
              <a:schemeClr val="bg1"/>
            </a:solidFill>
            <a:ln w="4127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ru-RU" sz="10000"/>
            </a:p>
            <a:p>
              <a:pPr algn="ctr"/>
              <a:endParaRPr lang="ru-RU" altLang="ru-RU" sz="10000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268538" y="2476487"/>
              <a:ext cx="4319587" cy="249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a-IR" altLang="ru-RU" sz="11200" dirty="0" smtClean="0">
                  <a:latin typeface="+mj-lt"/>
                  <a:cs typeface="B Titr" panose="00000700000000000000" pitchFamily="2" charset="-78"/>
                </a:rPr>
                <a:t>85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4400" b="1" dirty="0" smtClean="0">
                  <a:latin typeface="+mj-lt"/>
                  <a:cs typeface="B Titr" panose="00000700000000000000" pitchFamily="2" charset="-78"/>
                </a:rPr>
                <a:t>dB</a:t>
              </a:r>
              <a:endParaRPr lang="ru-RU" altLang="ru-RU" sz="4400" b="1" dirty="0" smtClean="0">
                <a:latin typeface="+mj-lt"/>
                <a:cs typeface="B Titr" panose="00000700000000000000" pitchFamily="2" charset="-7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959EF-4C50-427D-A9FB-F24404C58A9E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15" y="476672"/>
            <a:ext cx="7826573" cy="100594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میزان ساعات مجاز مواجهه با تراز صدای مشخص</a:t>
            </a:r>
            <a:endParaRPr lang="en-US" sz="36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359181"/>
              </p:ext>
            </p:extLst>
          </p:nvPr>
        </p:nvGraphicFramePr>
        <p:xfrm>
          <a:off x="4860304" y="2031882"/>
          <a:ext cx="3240088" cy="3840480"/>
        </p:xfrm>
        <a:graphic>
          <a:graphicData uri="http://schemas.openxmlformats.org/drawingml/2006/table">
            <a:tbl>
              <a:tblPr rtl="1" firstRow="1" firstCol="1" bandRow="1"/>
              <a:tblGrid>
                <a:gridCol w="1516087">
                  <a:extLst>
                    <a:ext uri="{9D8B030D-6E8A-4147-A177-3AD203B41FA5}">
                      <a16:colId xmlns:a16="http://schemas.microsoft.com/office/drawing/2014/main" xmlns="" val="743418906"/>
                    </a:ext>
                  </a:extLst>
                </a:gridCol>
                <a:gridCol w="1724001">
                  <a:extLst>
                    <a:ext uri="{9D8B030D-6E8A-4147-A177-3AD203B41FA5}">
                      <a16:colId xmlns:a16="http://schemas.microsoft.com/office/drawing/2014/main" xmlns="" val="2743091940"/>
                    </a:ext>
                  </a:extLst>
                </a:gridCol>
              </a:tblGrid>
              <a:tr h="12800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تراز صدا (</a:t>
                      </a:r>
                      <a:r>
                        <a:rPr lang="fa-IR" sz="2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دسی</a:t>
                      </a: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بل)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میزان ساعات مجاز مواجهه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737549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4661464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251780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363932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8819259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0/5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646098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0/25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8423515"/>
                  </a:ext>
                </a:extLst>
              </a:tr>
            </a:tbl>
          </a:graphicData>
        </a:graphic>
      </p:graphicFrame>
      <p:sp>
        <p:nvSpPr>
          <p:cNvPr id="2562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F4F95-6129-4FF8-AFB8-4EB230A992F3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65" y="2019698"/>
            <a:ext cx="3664839" cy="385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50888"/>
            <a:ext cx="7826375" cy="755650"/>
          </a:xfrm>
        </p:spPr>
        <p:txBody>
          <a:bodyPr/>
          <a:lstStyle/>
          <a:p>
            <a:pPr algn="r" rtl="1">
              <a:defRPr/>
            </a:pPr>
            <a:r>
              <a:rPr lang="fa-IR" sz="4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روش های ساده جهت اندازه گیری صدا</a:t>
            </a:r>
            <a:endParaRPr lang="en-US" sz="44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C625A-EE59-4E87-A0E5-42EA03DC6896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22300" y="2060575"/>
            <a:ext cx="7797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ar-SA" altLang="en-US" sz="2800">
                <a:cs typeface="B Yekan" panose="00000400000000000000" pitchFamily="2" charset="-78"/>
              </a:rPr>
              <a:t>به فاصله یک متر در کنار همکارتان قرار بگیرید. اگر در این حالت شما نتوانید با صدای معمولی با همکارتان صحبت نمایید و مجبور شوید که فریاد بزنید بنابراین تراز صدا در آن محل بالاست و به احتمال زیاد از حدّ مجاز مواجهه تجاوز می کند</a:t>
            </a:r>
            <a:r>
              <a:rPr lang="fa-IR" altLang="en-US" sz="2800">
                <a:cs typeface="B Yekan" panose="00000400000000000000" pitchFamily="2" charset="-78"/>
              </a:rPr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en-US" sz="2800">
                <a:cs typeface="B Yekan" panose="00000400000000000000" pitchFamily="2" charset="-78"/>
              </a:rPr>
              <a:t>هم اکنون نرم افزارهای سنجش صوت قابل نصب روی موبایل نیز در دسترس هستند.</a:t>
            </a:r>
            <a:endParaRPr lang="en-US" altLang="en-US" sz="2800">
              <a:cs typeface="B Yeka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26988"/>
            <a:ext cx="7543800" cy="1449387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تراز سنج صوت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DA096-7330-4FE9-834F-A829DFBC3A36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pic>
        <p:nvPicPr>
          <p:cNvPr id="7" name="Picture 6" descr="F:\OH magazine\بانک اطلاعاتی\pictures\occupational Hygiene\physical\صدا\slm\cel-43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2" r="12551"/>
          <a:stretch>
            <a:fillRect/>
          </a:stretch>
        </p:blipFill>
        <p:spPr bwMode="auto">
          <a:xfrm rot="744892">
            <a:off x="6847386" y="3139989"/>
            <a:ext cx="1435100" cy="29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74688" y="1847850"/>
            <a:ext cx="7797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Low" rtl="1">
              <a:buFont typeface="Arial" panose="020B0604020202020204" pitchFamily="34" charset="0"/>
              <a:buChar char="•"/>
            </a:pPr>
            <a:r>
              <a:rPr lang="fa-IR" altLang="en-US" sz="2800">
                <a:cs typeface="B Yekan" panose="00000400000000000000" pitchFamily="2" charset="-78"/>
              </a:rPr>
              <a:t>با این حال برای اندازه گیری دقیق صوت بایستی از ابزارهای مورد تایید استفاده کرد. برخی از این دستگاه ها قابلیت آنالیز صدا را نیز دارا می باشند.</a:t>
            </a:r>
            <a:endParaRPr lang="en-US" altLang="en-US" sz="2800"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331839"/>
            <a:ext cx="2016224" cy="2863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663" y="3313072"/>
            <a:ext cx="2301457" cy="2883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/>
            <a:r>
              <a:rPr lang="ar-SA" altLang="ru-RU" smtClean="0">
                <a:solidFill>
                  <a:srgbClr val="FFFFFF"/>
                </a:solidFill>
                <a:cs typeface="B Yekan" panose="00000400000000000000" pitchFamily="2" charset="-78"/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  <a:cs typeface="B Yeka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altLang="ru-RU">
                <a:cs typeface="B Yekan" panose="00000400000000000000" pitchFamily="2" charset="-78"/>
              </a:rPr>
              <a:t>تهیه شده توسط مهندس مهدی علی گل</a:t>
            </a:r>
            <a:endParaRPr lang="en-US" altLang="ru-RU">
              <a:cs typeface="B Yeka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BF13B239-AF5F-4EBE-9628-FA2FFC059CB3}" type="slidenum">
              <a:rPr lang="en-US" altLang="ru-RU" smtClean="0">
                <a:cs typeface="B Yekan" panose="00000400000000000000" pitchFamily="2" charset="-78"/>
              </a:rPr>
              <a:pPr rtl="1">
                <a:defRPr/>
              </a:pPr>
              <a:t>14</a:t>
            </a:fld>
            <a:endParaRPr lang="en-US" altLang="ru-RU">
              <a:cs typeface="B Yekan" panose="00000400000000000000" pitchFamily="2" charset="-78"/>
            </a:endParaRPr>
          </a:p>
        </p:txBody>
      </p:sp>
      <p:pic>
        <p:nvPicPr>
          <p:cNvPr id="7" name="Picture 6" descr="C:\Users\mehdialigol\Desktop\صدا.jpg"/>
          <p:cNvPicPr/>
          <p:nvPr/>
        </p:nvPicPr>
        <p:blipFill rotWithShape="1">
          <a:blip r:embed="rId2"/>
          <a:srcRect l="5242" r="12807" b="2519"/>
          <a:stretch/>
        </p:blipFill>
        <p:spPr bwMode="auto">
          <a:xfrm>
            <a:off x="2765425" y="871295"/>
            <a:ext cx="3036514" cy="536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34717" y="238201"/>
            <a:ext cx="69103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Aft>
                <a:spcPts val="800"/>
              </a:spcAft>
            </a:pPr>
            <a:r>
              <a:rPr lang="en-US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</a:t>
            </a:r>
            <a:r>
              <a:rPr lang="ar-SA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منبع صدا         </a:t>
            </a:r>
            <a:r>
              <a:rPr lang="fa-IR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</a:t>
            </a:r>
            <a:r>
              <a:rPr lang="ar-SA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      </a:t>
            </a:r>
            <a:r>
              <a:rPr lang="fa-IR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    </a:t>
            </a:r>
            <a:r>
              <a:rPr lang="ar-SA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</a:t>
            </a:r>
            <a:r>
              <a:rPr lang="fa-IR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                                </a:t>
            </a:r>
            <a:r>
              <a:rPr lang="ar-SA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تراز صدا (دسی‌بل)  </a:t>
            </a:r>
            <a:r>
              <a:rPr lang="fa-IR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</a:t>
            </a:r>
            <a:r>
              <a:rPr lang="ar-SA" altLang="en-US" sz="1200" b="1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    اثر روی انسان</a:t>
            </a:r>
            <a:endParaRPr lang="en-US" altLang="en-US">
              <a:cs typeface="B Yekan" panose="00000400000000000000" pitchFamily="2" charset="-78"/>
            </a:endParaRP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2765425" y="620688"/>
            <a:ext cx="4175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140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130</a:t>
            </a:r>
          </a:p>
          <a:p>
            <a:pPr algn="r" rtl="1">
              <a:spcAft>
                <a:spcPts val="800"/>
              </a:spcAft>
            </a:pPr>
            <a:endParaRPr lang="fa-IR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120</a:t>
            </a:r>
            <a:endParaRPr lang="fa-IR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110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100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90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80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70</a:t>
            </a:r>
          </a:p>
          <a:p>
            <a:pPr algn="r" rtl="1">
              <a:spcAft>
                <a:spcPts val="800"/>
              </a:spcAft>
            </a:pPr>
            <a:endParaRPr lang="fa-IR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fa-IR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60</a:t>
            </a:r>
            <a:endParaRPr lang="fa-IR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50</a:t>
            </a:r>
          </a:p>
          <a:p>
            <a:pPr algn="r" rtl="1">
              <a:spcAft>
                <a:spcPts val="800"/>
              </a:spcAft>
            </a:pPr>
            <a:endParaRPr lang="en-US" altLang="en-US" sz="1100" b="1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40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30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20</a:t>
            </a:r>
          </a:p>
          <a:p>
            <a:pPr algn="r" rtl="1">
              <a:spcAft>
                <a:spcPts val="800"/>
              </a:spcAft>
            </a:pPr>
            <a:r>
              <a:rPr lang="en-US" altLang="en-US" sz="1100" b="1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10</a:t>
            </a:r>
            <a:endParaRPr lang="en-US" altLang="en-US" dirty="0">
              <a:cs typeface="B Yekan" panose="00000400000000000000" pitchFamily="2" charset="-78"/>
            </a:endParaRP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6079834" y="584917"/>
            <a:ext cx="1065213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موتور جت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صدای چکش </a:t>
            </a:r>
            <a:r>
              <a:rPr lang="ar-SA" altLang="en-US" sz="1100" dirty="0" smtClean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پرچ</a:t>
            </a:r>
            <a:endParaRPr lang="fa-IR" altLang="en-US" sz="1100" dirty="0" smtClean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fa-IR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 smtClean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هواپیمای </a:t>
            </a: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ملخ </a:t>
            </a:r>
            <a:r>
              <a:rPr lang="ar-SA" altLang="en-US" sz="1100" dirty="0" smtClean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دار</a:t>
            </a:r>
            <a:endParaRPr lang="fa-IR" altLang="en-US" sz="1100" dirty="0" smtClean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ارّه برقی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سنگ تراش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کارگاه فلزکاری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کامیون</a:t>
            </a:r>
            <a:r>
              <a:rPr lang="en-US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</a:t>
            </a: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خیابان شلوغ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اتومبیل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مکالمه معمولی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مکالمه آهسته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موزیک آرام </a:t>
            </a:r>
            <a:r>
              <a:rPr lang="fa-IR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</a:t>
            </a:r>
            <a:r>
              <a:rPr lang="fa-IR" altLang="en-US" sz="1100" dirty="0" smtClean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و </a:t>
            </a:r>
            <a:r>
              <a:rPr lang="ar-SA" altLang="en-US" sz="1100" dirty="0" smtClean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رادیو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نجوا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آپارتمان شهری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خش خش برگ‌ها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/>
            <a:endParaRPr lang="en-US" altLang="en-US" dirty="0">
              <a:cs typeface="B Yekan" panose="00000400000000000000" pitchFamily="2" charset="-78"/>
            </a:endParaRPr>
          </a:p>
        </p:txBody>
      </p:sp>
      <p:sp>
        <p:nvSpPr>
          <p:cNvPr id="28681" name="Rectangle 5"/>
          <p:cNvSpPr>
            <a:spLocks noChangeArrowheads="1"/>
          </p:cNvSpPr>
          <p:nvPr/>
        </p:nvSpPr>
        <p:spPr bwMode="auto">
          <a:xfrm>
            <a:off x="1541171" y="517815"/>
            <a:ext cx="944563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بسیار آسیبرسان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آسیب رسان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en-US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 </a:t>
            </a: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ریسکی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تداخل در مکالمه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r>
              <a:rPr lang="ar-SA" altLang="en-US" sz="1100" dirty="0">
                <a:latin typeface="Arial" panose="020B0604020202020204" pitchFamily="34" charset="0"/>
                <a:ea typeface="Arial" panose="020B0604020202020204" pitchFamily="34" charset="0"/>
                <a:cs typeface="B Yekan" panose="00000400000000000000" pitchFamily="2" charset="-78"/>
              </a:rPr>
              <a:t>محرک</a:t>
            </a: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>
              <a:spcAft>
                <a:spcPts val="800"/>
              </a:spcAft>
            </a:pPr>
            <a:endParaRPr lang="en-US" altLang="en-US" sz="1100" dirty="0">
              <a:latin typeface="Arial" panose="020B0604020202020204" pitchFamily="34" charset="0"/>
              <a:ea typeface="Arial" panose="020B0604020202020204" pitchFamily="34" charset="0"/>
              <a:cs typeface="B Yekan" panose="00000400000000000000" pitchFamily="2" charset="-78"/>
            </a:endParaRPr>
          </a:p>
          <a:p>
            <a:pPr algn="r" rtl="1"/>
            <a:endParaRPr lang="en-US" altLang="en-US" dirty="0">
              <a:cs typeface="B Yeka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8775" y="201613"/>
          <a:ext cx="8389938" cy="610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9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Yekan" panose="00000400000000000000" pitchFamily="2" charset="-78"/>
                        </a:rPr>
                        <a:t>Noise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Yekan" panose="00000400000000000000" pitchFamily="2" charset="-78"/>
                        </a:rPr>
                        <a:t>Level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94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فیلم در سینما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99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ماشین برفروب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110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(بازارچه</a:t>
                      </a:r>
                      <a:r>
                        <a:rPr lang="fa-IR" sz="1800" baseline="0" dirty="0" smtClean="0">
                          <a:cs typeface="B Yekan" panose="00000400000000000000" pitchFamily="2" charset="-78"/>
                        </a:rPr>
                        <a:t> ودیویی)</a:t>
                      </a:r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Video Arcade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115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dirty="0" smtClean="0">
                          <a:cs typeface="B Yekan" panose="00000400000000000000" pitchFamily="2" charset="-78"/>
                        </a:rPr>
                        <a:t>قایق</a:t>
                      </a:r>
                      <a:r>
                        <a:rPr lang="fa-IR" sz="1800" b="0" baseline="0" dirty="0" smtClean="0">
                          <a:cs typeface="B Yekan" panose="00000400000000000000" pitchFamily="2" charset="-78"/>
                        </a:rPr>
                        <a:t> موتوری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120 dB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baseline="0" dirty="0" smtClean="0">
                          <a:cs typeface="B Yekan" panose="00000400000000000000" pitchFamily="2" charset="-78"/>
                        </a:rPr>
                        <a:t>کنسرت راک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127 dB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dirty="0" smtClean="0">
                          <a:cs typeface="B Yekan" panose="00000400000000000000" pitchFamily="2" charset="-78"/>
                        </a:rPr>
                        <a:t>رویدادهای</a:t>
                      </a:r>
                      <a:r>
                        <a:rPr lang="fa-IR" sz="1800" b="0" baseline="0" dirty="0" smtClean="0">
                          <a:cs typeface="B Yekan" panose="00000400000000000000" pitchFamily="2" charset="-78"/>
                        </a:rPr>
                        <a:t> ورزشی(مثل استادیوم فوتبال)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154 dB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Car stereo</a:t>
                      </a:r>
                      <a:r>
                        <a:rPr lang="fa-IR" sz="1800" b="0" dirty="0" smtClean="0">
                          <a:cs typeface="B Yekan" panose="00000400000000000000" pitchFamily="2" charset="-78"/>
                        </a:rPr>
                        <a:t>استریو</a:t>
                      </a:r>
                      <a:r>
                        <a:rPr lang="fa-IR" sz="1800" b="0" baseline="0" dirty="0" smtClean="0">
                          <a:cs typeface="B Yekan" panose="00000400000000000000" pitchFamily="2" charset="-78"/>
                        </a:rPr>
                        <a:t> ماشین 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167 dB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Gunshot</a:t>
                      </a:r>
                      <a:r>
                        <a:rPr lang="fa-IR" sz="1800" b="0" dirty="0" smtClean="0">
                          <a:cs typeface="B Yekan" panose="00000400000000000000" pitchFamily="2" charset="-78"/>
                        </a:rPr>
                        <a:t>صدای تفنگ</a:t>
                      </a:r>
                      <a:r>
                        <a:rPr lang="fa-IR" sz="1800" b="0" baseline="0" dirty="0" smtClean="0">
                          <a:cs typeface="B Yekan" panose="00000400000000000000" pitchFamily="2" charset="-78"/>
                        </a:rPr>
                        <a:t> 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071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180 dB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cs typeface="B Yekan" panose="00000400000000000000" pitchFamily="2" charset="-78"/>
                        </a:rPr>
                        <a:t>Firecracker</a:t>
                      </a:r>
                      <a:r>
                        <a:rPr lang="fa-IR" sz="1800" b="0" dirty="0" smtClean="0">
                          <a:cs typeface="B Yekan" panose="00000400000000000000" pitchFamily="2" charset="-78"/>
                        </a:rPr>
                        <a:t>آتش بازی یا ترقه </a:t>
                      </a:r>
                      <a:endParaRPr lang="ru-RU" sz="1800" b="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5463" y="0"/>
            <a:ext cx="22685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Table 2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7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012C9-E198-4663-BC5F-7E5008BEECF6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333375"/>
          <a:ext cx="8353425" cy="590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6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7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Yekan" panose="00000400000000000000" pitchFamily="2" charset="-78"/>
                        </a:rPr>
                        <a:t>Approximate Decibel Level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Yekan" panose="00000400000000000000" pitchFamily="2" charset="-78"/>
                        </a:rPr>
                        <a:t>Examples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0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کمترین شدتی که می توانید بشنوید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30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نجوا، کتابخانه ساکت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7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60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cs typeface="B Yekan" panose="00000400000000000000" pitchFamily="2" charset="-78"/>
                        </a:rPr>
                        <a:t>گفتگوی معمول، صدای چرخ خیاطی یا ماشین تایپ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3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90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baseline="0" dirty="0" smtClean="0">
                          <a:cs typeface="B Yekan" panose="00000400000000000000" pitchFamily="2" charset="-78"/>
                        </a:rPr>
                        <a:t>صدای ترافیک، ماشین چمن زنی</a:t>
                      </a:r>
                      <a:endParaRPr lang="ru-RU" sz="1800" b="1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93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100</a:t>
                      </a:r>
                      <a:r>
                        <a:rPr lang="en-US" sz="1800" baseline="0" dirty="0" smtClean="0">
                          <a:cs typeface="B Yekan" panose="00000400000000000000" pitchFamily="2" charset="-78"/>
                        </a:rPr>
                        <a:t>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اره برقی، دریل،</a:t>
                      </a:r>
                      <a:r>
                        <a:rPr lang="fa-IR" sz="1800" baseline="0" dirty="0" smtClean="0">
                          <a:cs typeface="B Yekan" panose="00000400000000000000" pitchFamily="2" charset="-78"/>
                        </a:rPr>
                        <a:t> برفروب</a:t>
                      </a:r>
                      <a:endParaRPr lang="ru-RU" sz="1800" b="1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24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115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Yekan" panose="00000400000000000000" pitchFamily="2" charset="-78"/>
                        </a:rPr>
                        <a:t>عملیات شن زنی، کنسرت راک</a:t>
                      </a:r>
                      <a:endParaRPr lang="ru-RU" sz="1800" b="1" dirty="0" smtClean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21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Yekan" panose="00000400000000000000" pitchFamily="2" charset="-78"/>
                        </a:rPr>
                        <a:t>140</a:t>
                      </a:r>
                      <a:r>
                        <a:rPr lang="en-US" sz="1800" baseline="0" dirty="0" smtClean="0">
                          <a:cs typeface="B Yekan" panose="00000400000000000000" pitchFamily="2" charset="-78"/>
                        </a:rPr>
                        <a:t> dB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aseline="0" dirty="0" smtClean="0">
                          <a:cs typeface="B Yekan" panose="00000400000000000000" pitchFamily="2" charset="-78"/>
                        </a:rPr>
                        <a:t>موتور جت، شلیک تفنگ، حد آستانه درد</a:t>
                      </a:r>
                      <a:endParaRPr lang="ru-RU" sz="1800" dirty="0">
                        <a:cs typeface="B Yekan" panose="00000400000000000000" pitchFamily="2" charset="-78"/>
                      </a:endParaRPr>
                    </a:p>
                  </a:txBody>
                  <a:tcPr marL="91442" marR="91442" marT="45718" marB="4571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5463" y="0"/>
            <a:ext cx="22685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Table 1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77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648ED-F965-496A-B634-01292FB5B0F1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Admin\My Documents\New-York-c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2" descr="http://www.risksense.org/wp-content/uploads/2012/07/New-York-city1.jpg"/>
          <p:cNvSpPr>
            <a:spLocks noChangeAspect="1" noChangeArrowheads="1"/>
          </p:cNvSpPr>
          <p:nvPr/>
        </p:nvSpPr>
        <p:spPr bwMode="auto">
          <a:xfrm>
            <a:off x="80963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DD6A-A05B-4906-802B-1CAFE79DB949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-446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2988" y="171450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fa-IR" sz="4800" dirty="0" smtClean="0">
                <a:solidFill>
                  <a:schemeClr val="tx2"/>
                </a:solidFill>
                <a:latin typeface="+mj-lt"/>
                <a:ea typeface="+mj-ea"/>
                <a:cs typeface="B Titr" panose="00000700000000000000" pitchFamily="2" charset="-78"/>
              </a:rPr>
              <a:t>فرکانس(زیر و بمی صدا)</a:t>
            </a:r>
            <a:endParaRPr lang="ru-RU" sz="4800" dirty="0">
              <a:solidFill>
                <a:schemeClr val="tx2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859338" y="1931988"/>
            <a:ext cx="244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a-IR" altLang="ru-RU" sz="2400" b="1" i="1">
                <a:cs typeface="B Yekan" panose="00000400000000000000" pitchFamily="2" charset="-78"/>
              </a:rPr>
              <a:t>کمترین حد قابل شنیدن توسط انسان</a:t>
            </a:r>
            <a:endParaRPr lang="ru-RU" altLang="ru-RU" sz="2400" b="1" i="1">
              <a:cs typeface="B Yekan" panose="00000400000000000000" pitchFamily="2" charset="-78"/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916238" y="5187950"/>
            <a:ext cx="3167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a-IR" altLang="ru-RU" sz="2400" b="1" i="1">
                <a:cs typeface="B Yekan" panose="00000400000000000000" pitchFamily="2" charset="-78"/>
              </a:rPr>
              <a:t>بیشترین میزان قابل شنیدن توسط انسان</a:t>
            </a:r>
            <a:endParaRPr lang="ru-RU" altLang="ru-RU" sz="2400" b="1" i="1">
              <a:cs typeface="B Yekan" panose="00000400000000000000" pitchFamily="2" charset="-78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27088" y="3384550"/>
            <a:ext cx="3168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a-IR" altLang="ru-RU" sz="4000" b="1" i="1">
                <a:cs typeface="B Yekan" panose="00000400000000000000" pitchFamily="2" charset="-78"/>
              </a:rPr>
              <a:t>افت شنوایی ناشی از صدا</a:t>
            </a:r>
            <a:endParaRPr lang="ru-RU" altLang="ru-RU" sz="4000" b="1" i="1">
              <a:cs typeface="B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08306-C909-465D-89DB-B62BF8800D11}" type="slidenum">
              <a:rPr lang="en-US" altLang="ru-RU" smtClean="0"/>
              <a:pPr>
                <a:defRPr/>
              </a:pPr>
              <a:t>18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645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30313" y="582613"/>
            <a:ext cx="6683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en-US" sz="48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طرز کار گوش و علت ناشنوایی</a:t>
            </a: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C5AFF-6FC1-4965-AA56-B015F32B45D1}" type="slidenum">
              <a:rPr lang="en-US" altLang="ru-RU" smtClean="0"/>
              <a:pPr>
                <a:defRPr/>
              </a:pPr>
              <a:t>19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altLang="en-US" sz="2800" dirty="0" smtClean="0">
                <a:cs typeface="B Yekan" panose="00000400000000000000" pitchFamily="2" charset="-78"/>
              </a:rPr>
              <a:t>همه اصوات، سر و صدا نیستند. سر و صدا صوتی است که نزد انسان ناخوشایند است.</a:t>
            </a:r>
          </a:p>
          <a:p>
            <a:pPr algn="r"/>
            <a:r>
              <a:rPr lang="fa-IR" altLang="en-US" sz="2800" dirty="0" smtClean="0">
                <a:cs typeface="B Yekan" panose="00000400000000000000" pitchFamily="2" charset="-78"/>
              </a:rPr>
              <a:t> صدا می­تواند آزاردهنده باشد و به دلیل ایجاد استرس و اختلال در تمرکز در توانایی شما حین انجام کار، تداخل نماید</a:t>
            </a:r>
            <a:r>
              <a:rPr lang="fa-IR" altLang="en-US" sz="2800" dirty="0" smtClean="0">
                <a:cs typeface="B Yekan" panose="00000400000000000000" pitchFamily="2" charset="-78"/>
              </a:rPr>
              <a:t>. </a:t>
            </a:r>
            <a:r>
              <a:rPr lang="fa-IR" altLang="en-US" sz="2800" dirty="0" smtClean="0">
                <a:cs typeface="B Yekan" panose="00000400000000000000" pitchFamily="2" charset="-78"/>
              </a:rPr>
              <a:t>سر و صدا می­تواند با تداخل در پیام­های هشداردهنده و ارتباطی باعث بروز حادثه گردد</a:t>
            </a:r>
            <a:r>
              <a:rPr lang="fa-IR" altLang="en-US" sz="2800" dirty="0" smtClean="0">
                <a:cs typeface="B Yekan" panose="00000400000000000000" pitchFamily="2" charset="-78"/>
              </a:rPr>
              <a:t>.</a:t>
            </a:r>
          </a:p>
          <a:p>
            <a:pPr algn="r"/>
            <a:r>
              <a:rPr lang="fa-IR" altLang="en-US" sz="2800" dirty="0" smtClean="0">
                <a:cs typeface="B Yekan" panose="00000400000000000000" pitchFamily="2" charset="-78"/>
              </a:rPr>
              <a:t>صدا می تواند باعث افزایش </a:t>
            </a:r>
            <a:r>
              <a:rPr lang="fa-IR" altLang="en-US" sz="2800" dirty="0" err="1" smtClean="0">
                <a:cs typeface="B Yekan" panose="00000400000000000000" pitchFamily="2" charset="-78"/>
              </a:rPr>
              <a:t>فشارخون</a:t>
            </a:r>
            <a:r>
              <a:rPr lang="fa-IR" altLang="en-US" sz="2800" dirty="0">
                <a:cs typeface="B Yekan" panose="00000400000000000000" pitchFamily="2" charset="-78"/>
              </a:rPr>
              <a:t> </a:t>
            </a:r>
            <a:r>
              <a:rPr lang="fa-IR" altLang="en-US" sz="2800" dirty="0" smtClean="0">
                <a:cs typeface="B Yekan" panose="00000400000000000000" pitchFamily="2" charset="-78"/>
              </a:rPr>
              <a:t>و تاثیر سوء بر بیماری های زمینه ای مثل دیابت داشته باشد.</a:t>
            </a:r>
            <a:endParaRPr lang="en-US" altLang="en-US" sz="2800" dirty="0" smtClean="0">
              <a:cs typeface="B Yekan" panose="00000400000000000000" pitchFamily="2" charset="-78"/>
            </a:endParaRPr>
          </a:p>
          <a:p>
            <a:pPr algn="r"/>
            <a:endParaRPr lang="fa-IR" altLang="en-US" sz="2800" dirty="0" smtClean="0">
              <a:cs typeface="B Yekan" panose="00000400000000000000" pitchFamily="2" charset="-78"/>
            </a:endParaRPr>
          </a:p>
          <a:p>
            <a:pPr algn="r"/>
            <a:r>
              <a:rPr lang="fa-IR" altLang="en-US" sz="2800" dirty="0" smtClean="0">
                <a:cs typeface="B Yekan" panose="00000400000000000000" pitchFamily="2" charset="-78"/>
              </a:rPr>
              <a:t> </a:t>
            </a:r>
            <a:endParaRPr lang="en-US" altLang="en-US" sz="2800" dirty="0" smtClean="0">
              <a:cs typeface="B Yekan" panose="00000400000000000000" pitchFamily="2" charset="-78"/>
            </a:endParaRPr>
          </a:p>
          <a:p>
            <a:pPr algn="r"/>
            <a:endParaRPr lang="en-US" altLang="en-US" sz="2800" dirty="0" smtClean="0">
              <a:cs typeface="B Yeka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00AE4-0A81-40A0-9CAC-6C3213A1B3A9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3"/>
            <a:ext cx="7543800" cy="14493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مقدمه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844675"/>
            <a:ext cx="43672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97200"/>
            <a:ext cx="43688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300" y="549275"/>
            <a:ext cx="81518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en-US" sz="48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سلول های شنوایی سالم و آسیب دیده</a:t>
            </a: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ADB08-A61A-4CA7-A87C-4C75F0851094}" type="slidenum">
              <a:rPr lang="en-US" altLang="ru-RU" smtClean="0"/>
              <a:pPr>
                <a:defRPr/>
              </a:pPr>
              <a:t>20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11113"/>
            <a:ext cx="7543800" cy="14493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باید به خاطر داشت که: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713091" y="1917700"/>
            <a:ext cx="4653033" cy="2087563"/>
          </a:xfrm>
        </p:spPr>
        <p:txBody>
          <a:bodyPr/>
          <a:lstStyle/>
          <a:p>
            <a:pPr algn="r" eaLnBrk="1" hangingPunct="1"/>
            <a:r>
              <a:rPr lang="fa-IR" altLang="ru-RU" sz="2800" i="1" dirty="0" smtClean="0">
                <a:cs typeface="B Yekan" panose="00000400000000000000" pitchFamily="2" charset="-78"/>
              </a:rPr>
              <a:t>افت شنوایی ناشی از صدا قابل پیشگیری است.</a:t>
            </a:r>
            <a:endParaRPr lang="en-US" altLang="ru-RU" sz="2800" i="1" dirty="0" smtClean="0">
              <a:cs typeface="B Yekan" panose="00000400000000000000" pitchFamily="2" charset="-78"/>
            </a:endParaRPr>
          </a:p>
          <a:p>
            <a:pPr algn="r" eaLnBrk="1" hangingPunct="1"/>
            <a:r>
              <a:rPr lang="fa-IR" altLang="ru-RU" sz="2800" i="1" dirty="0" smtClean="0">
                <a:cs typeface="B Yekan" panose="00000400000000000000" pitchFamily="2" charset="-78"/>
              </a:rPr>
              <a:t>اما قابل درمان نیست؛ چراکه سلول های </a:t>
            </a:r>
            <a:r>
              <a:rPr lang="fa-IR" altLang="ru-RU" sz="2800" i="1" dirty="0" err="1" smtClean="0">
                <a:cs typeface="B Yekan" panose="00000400000000000000" pitchFamily="2" charset="-78"/>
              </a:rPr>
              <a:t>مژک</a:t>
            </a:r>
            <a:r>
              <a:rPr lang="fa-IR" altLang="ru-RU" sz="2800" i="1" dirty="0" smtClean="0">
                <a:cs typeface="B Yekan" panose="00000400000000000000" pitchFamily="2" charset="-78"/>
              </a:rPr>
              <a:t> دار قابل بازگشت نیستند.</a:t>
            </a:r>
            <a:endParaRPr lang="en-US" altLang="ru-RU" sz="2800" i="1" dirty="0" smtClean="0">
              <a:cs typeface="B Yekan" panose="00000400000000000000" pitchFamily="2" charset="-78"/>
            </a:endParaRPr>
          </a:p>
          <a:p>
            <a:pPr algn="r" eaLnBrk="1" hangingPunct="1"/>
            <a:endParaRPr lang="en-US" altLang="ru-RU" sz="2800" dirty="0" smtClean="0">
              <a:cs typeface="B Yekan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ru-RU" sz="2800" b="1" dirty="0" smtClean="0">
                <a:cs typeface="B Yekan" panose="00000400000000000000" pitchFamily="2" charset="-78"/>
              </a:rPr>
              <a:t>برای همین است که باید از امروز مواظب باشیم.</a:t>
            </a:r>
            <a:endParaRPr lang="ru-RU" altLang="ru-RU" sz="2800" b="1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167F0-933B-440E-9678-8DFC085EF10C}" type="slidenum">
              <a:rPr lang="en-US" altLang="ru-RU" smtClean="0"/>
              <a:pPr>
                <a:defRPr/>
              </a:pPr>
              <a:t>21</a:t>
            </a:fld>
            <a:endParaRPr lang="en-US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3713092" cy="55672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6350"/>
            <a:ext cx="8135937" cy="1335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برنامه حفاظت شنوایی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93763" y="3663950"/>
            <a:ext cx="7610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a-IR" altLang="ru-RU" sz="2400" b="1">
                <a:cs typeface="B Yekan" panose="00000400000000000000" pitchFamily="2" charset="-78"/>
              </a:rPr>
              <a:t>برنامه ای برای پیشگیری از افت شنوایی و کنترل صداست و شامل:</a:t>
            </a:r>
            <a:endParaRPr lang="en-US" altLang="ru-RU" sz="2400" b="1">
              <a:cs typeface="B Yekan" panose="00000400000000000000" pitchFamily="2" charset="-78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900113" y="4186238"/>
            <a:ext cx="761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ru-RU" sz="2400">
                <a:cs typeface="B Yekan" panose="00000400000000000000" pitchFamily="2" charset="-78"/>
              </a:rPr>
              <a:t>اقدامات برای کاهش مواجهه مثل محصورسازی و عایق سازی، کاهش ساعات مواجهه و استفاده از وسایل حفاظت فردی می باشند.</a:t>
            </a:r>
            <a:endParaRPr lang="en-US" altLang="ru-RU" sz="2400">
              <a:cs typeface="B Yekan" panose="00000400000000000000" pitchFamily="2" charset="-78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936625" y="5118100"/>
            <a:ext cx="7588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ru-RU" sz="2400">
                <a:cs typeface="B Yekan" panose="00000400000000000000" pitchFamily="2" charset="-78"/>
              </a:rPr>
              <a:t>انجام اقدامات سالانه و پایش میزان شنوایی کارگران از طریق تست ادیومتری یا شنوایی سنجی</a:t>
            </a:r>
            <a:endParaRPr lang="en-US" altLang="ru-RU" sz="2400">
              <a:cs typeface="B Yekan" panose="00000400000000000000" pitchFamily="2" charset="-78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877888" y="1844675"/>
            <a:ext cx="7646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/>
            <a:r>
              <a:rPr lang="fa-IR" altLang="ru-RU" sz="2400">
                <a:cs typeface="B Yekan" panose="00000400000000000000" pitchFamily="2" charset="-78"/>
              </a:rPr>
              <a:t>برنامه حفاظت شنوایی برنامه و سیاستی است که با رویکرد نظام مند به حفاظت شنوایی در کارخانه یا شرکت می پردازد مثل خرید تجهیزات با سطح صدای پایین تر و کنترل صدای ماشین آلات، حفاظت شنوایی اجباری و آموزش کارگران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71058-D421-4EB2-99F4-F34279C14485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92138" y="487363"/>
            <a:ext cx="7959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fa-IR" altLang="en-US" sz="48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شنوایی سنجی</a:t>
            </a:r>
            <a:endParaRPr lang="en-US" altLang="en-US" sz="4800" b="1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48147" y="2128636"/>
            <a:ext cx="7560841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Low" rtl="1"/>
            <a:r>
              <a:rPr lang="fa-IR" altLang="en-US" sz="2800" b="1" dirty="0" smtClean="0">
                <a:cs typeface="B Yekan" panose="00000400000000000000" pitchFamily="2" charset="-78"/>
              </a:rPr>
              <a:t>   ادیومتری </a:t>
            </a:r>
            <a:r>
              <a:rPr lang="fa-IR" altLang="en-US" sz="2800" b="1" dirty="0">
                <a:cs typeface="B Yekan" panose="00000400000000000000" pitchFamily="2" charset="-78"/>
              </a:rPr>
              <a:t>روشی است که با پخش صدای خالص با شدت ها و فرکانس های مختلف در گوش فرد قدرت شنوایی او را </a:t>
            </a:r>
            <a:r>
              <a:rPr lang="fa-IR" altLang="en-US" sz="2800" b="1" dirty="0" smtClean="0">
                <a:cs typeface="B Yekan" panose="00000400000000000000" pitchFamily="2" charset="-78"/>
              </a:rPr>
              <a:t>میسنجند</a:t>
            </a:r>
            <a:r>
              <a:rPr lang="fa-IR" altLang="en-US" sz="2800" b="1" dirty="0">
                <a:cs typeface="B Yekan" panose="00000400000000000000" pitchFamily="2" charset="-7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56792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21F40-202E-48FD-8BE4-26B2BE50DED8}" type="slidenum">
              <a:rPr lang="en-US" altLang="ru-RU" smtClean="0"/>
              <a:pPr>
                <a:defRPr/>
              </a:pPr>
              <a:t>23</a:t>
            </a:fld>
            <a:endParaRPr lang="en-US" altLang="ru-RU"/>
          </a:p>
        </p:txBody>
      </p:sp>
      <p:pic>
        <p:nvPicPr>
          <p:cNvPr id="481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7475"/>
          <a:stretch>
            <a:fillRect/>
          </a:stretch>
        </p:blipFill>
        <p:spPr bwMode="auto">
          <a:xfrm>
            <a:off x="34925" y="3813927"/>
            <a:ext cx="4969123" cy="24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Rectangle 2"/>
          <p:cNvSpPr>
            <a:spLocks noChangeArrowheads="1"/>
          </p:cNvSpPr>
          <p:nvPr/>
        </p:nvSpPr>
        <p:spPr bwMode="auto">
          <a:xfrm>
            <a:off x="5220072" y="3812572"/>
            <a:ext cx="33317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rtl="1"/>
            <a:r>
              <a:rPr lang="fa-IR" altLang="en-US" sz="2000" b="1" dirty="0" smtClean="0">
                <a:cs typeface="B Yekan" panose="00000400000000000000" pitchFamily="2" charset="-78"/>
              </a:rPr>
              <a:t>  با </a:t>
            </a:r>
            <a:r>
              <a:rPr lang="fa-IR" altLang="en-US" sz="2000" b="1" dirty="0">
                <a:cs typeface="B Yekan" panose="00000400000000000000" pitchFamily="2" charset="-78"/>
              </a:rPr>
              <a:t>این کار می توان به میزان افت شنوایی فرد پی برد و در صورت تشخیص افت شنوایی اولیه </a:t>
            </a:r>
            <a:r>
              <a:rPr lang="fa-IR" altLang="en-US" sz="2000" b="1" dirty="0" smtClean="0">
                <a:cs typeface="B Yekan" panose="00000400000000000000" pitchFamily="2" charset="-78"/>
              </a:rPr>
              <a:t>      پیشگیریهای </a:t>
            </a:r>
            <a:r>
              <a:rPr lang="fa-IR" altLang="en-US" sz="2000" b="1" dirty="0">
                <a:cs typeface="B Yekan" panose="00000400000000000000" pitchFamily="2" charset="-78"/>
              </a:rPr>
              <a:t>لازم را انجام داد</a:t>
            </a:r>
            <a:r>
              <a:rPr lang="fa-IR" altLang="en-US" sz="2000" b="1" dirty="0" smtClean="0">
                <a:cs typeface="B Yekan" panose="00000400000000000000" pitchFamily="2" charset="-78"/>
              </a:rPr>
              <a:t>.</a:t>
            </a:r>
          </a:p>
          <a:p>
            <a:pPr algn="just" rtl="1"/>
            <a:r>
              <a:rPr lang="fa-IR" altLang="en-US" sz="2000" b="1" dirty="0" smtClean="0">
                <a:solidFill>
                  <a:schemeClr val="accent2"/>
                </a:solidFill>
                <a:cs typeface="B Yekan" panose="00000400000000000000" pitchFamily="2" charset="-78"/>
              </a:rPr>
              <a:t>  در نتیجه انجام معاینه ادیومتری برای کلیه شاغلین در معرض صدا الزامی است.</a:t>
            </a:r>
            <a:endParaRPr lang="en-US" altLang="en-US" sz="2000" b="1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9400" y="541338"/>
            <a:ext cx="54943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en-US" sz="48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سلسله مراتب کنترل خطر</a:t>
            </a: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83910" y="2204864"/>
            <a:ext cx="59298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altLang="en-US" sz="28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1- حذف </a:t>
            </a: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خطر</a:t>
            </a:r>
          </a:p>
          <a:p>
            <a:pPr algn="r" rtl="1">
              <a:defRPr/>
            </a:pPr>
            <a:r>
              <a:rPr lang="fa-IR" altLang="en-US" sz="28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2- جایگزینی </a:t>
            </a: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یا کاهش خطر</a:t>
            </a:r>
          </a:p>
          <a:p>
            <a:pPr algn="r" rtl="1">
              <a:defRPr/>
            </a:pPr>
            <a:r>
              <a:rPr lang="fa-IR" altLang="en-US" sz="28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3- جدا </a:t>
            </a: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ساختن </a:t>
            </a:r>
            <a:r>
              <a:rPr lang="fa-IR" altLang="en-US" sz="28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کارگر(کاهش ساعات مواجهه)</a:t>
            </a:r>
            <a:endParaRPr lang="fa-IR" altLang="en-US" sz="2800" b="1" dirty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  <a:p>
            <a:pPr algn="r" rtl="1">
              <a:defRPr/>
            </a:pPr>
            <a:r>
              <a:rPr lang="fa-IR" altLang="en-US" sz="28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4- وسایل </a:t>
            </a: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حفاظت فردی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522B-FAD9-4088-825D-63C77830A7D9}" type="slidenum">
              <a:rPr lang="en-US" altLang="ru-RU" smtClean="0"/>
              <a:pPr>
                <a:defRPr/>
              </a:pPr>
              <a:t>24</a:t>
            </a:fld>
            <a:endParaRPr lang="en-US" altLang="ru-RU"/>
          </a:p>
        </p:txBody>
      </p:sp>
      <p:sp>
        <p:nvSpPr>
          <p:cNvPr id="2" name="Down Arrow 1"/>
          <p:cNvSpPr/>
          <p:nvPr/>
        </p:nvSpPr>
        <p:spPr>
          <a:xfrm>
            <a:off x="395536" y="2204864"/>
            <a:ext cx="2331034" cy="2006744"/>
          </a:xfrm>
          <a:prstGeom prst="downArrow">
            <a:avLst>
              <a:gd name="adj1" fmla="val 66872"/>
              <a:gd name="adj2" fmla="val 20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cs typeface="B Titr" panose="00000700000000000000" pitchFamily="2" charset="-78"/>
              </a:rPr>
              <a:t>موثر تر اما گرانتر</a:t>
            </a:r>
          </a:p>
          <a:p>
            <a:pPr algn="ctr"/>
            <a:endParaRPr lang="fa-IR" dirty="0" smtClean="0">
              <a:cs typeface="B Titr" panose="00000700000000000000" pitchFamily="2" charset="-78"/>
            </a:endParaRPr>
          </a:p>
          <a:p>
            <a:pPr algn="ctr"/>
            <a:endParaRPr lang="fa-IR" dirty="0"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cs typeface="B Titr" panose="00000700000000000000" pitchFamily="2" charset="-78"/>
              </a:rPr>
              <a:t>کم اثرتر ولی ارزانتر</a:t>
            </a:r>
            <a:endParaRPr lang="en-US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55875" y="606425"/>
            <a:ext cx="45989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altLang="en-US" sz="48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کاهش یا کنترل خطر</a:t>
            </a: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21C46-3A91-4762-9EA8-BDED917114B9}" type="slidenum">
              <a:rPr lang="en-US" altLang="ru-RU" smtClean="0"/>
              <a:pPr>
                <a:defRPr/>
              </a:pPr>
              <a:t>25</a:t>
            </a:fld>
            <a:endParaRPr lang="en-US" altLang="ru-RU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/>
          <a:stretch>
            <a:fillRect/>
          </a:stretch>
        </p:blipFill>
        <p:spPr bwMode="auto">
          <a:xfrm>
            <a:off x="5049838" y="3197225"/>
            <a:ext cx="344963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F:\OH magazine\شماره 2\داده ها\مصاحبه\02112011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373438"/>
            <a:ext cx="36766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76501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در صنعت معمولاً حذف صدا امکان پذیر نیست و در نتیجه </a:t>
            </a:r>
          </a:p>
          <a:p>
            <a:pPr algn="r" rtl="1">
              <a:defRPr/>
            </a:pPr>
            <a:r>
              <a:rPr lang="fa-IR" altLang="en-US" sz="2800" b="1" dirty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در پی کنترل آن از طریق روش های فنی و مهندسی بر می آیند.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رعایت فاصله از منبع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با افزایش فاصله از منبع صوت میزان شدت صوت و درنتیجه آسیب آن به سرعت کاهش می یابد، برای مثال </a:t>
            </a:r>
            <a:r>
              <a:rPr lang="fa-IR" dirty="0">
                <a:cs typeface="B Yekan" panose="00000400000000000000" pitchFamily="2" charset="-78"/>
              </a:rPr>
              <a:t>اگر در فاصله 1 متری از منبع صدا، تراز صدا 90 دسی بل باشد در فاصله 2 متری میزان صدا 84 دسی بل و در فاصله 4 متری 78 دسی بل است.</a:t>
            </a:r>
            <a:endParaRPr lang="en-US" dirty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مرکز تخصصی طب کار آسا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 smtClean="0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8ADBA-8227-4F51-A4A0-4E9364DA0E52}" type="slidenum">
              <a:rPr lang="en-US" altLang="ru-RU" smtClean="0"/>
              <a:pPr>
                <a:defRPr/>
              </a:pPr>
              <a:t>26</a:t>
            </a:fld>
            <a:endParaRPr lang="en-US" altLang="ru-RU"/>
          </a:p>
        </p:txBody>
      </p:sp>
      <p:pic>
        <p:nvPicPr>
          <p:cNvPr id="8" name="Picture 7" descr="See Graphic."/>
          <p:cNvPicPr/>
          <p:nvPr/>
        </p:nvPicPr>
        <p:blipFill>
          <a:blip r:embed="rId2" cstate="print"/>
          <a:srcRect t="8772" b="8770"/>
          <a:stretch>
            <a:fillRect/>
          </a:stretch>
        </p:blipFill>
        <p:spPr bwMode="auto">
          <a:xfrm>
            <a:off x="2123168" y="2852936"/>
            <a:ext cx="4900837" cy="33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2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0100" y="7938"/>
            <a:ext cx="7543800" cy="1449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ایرپلاگ(راست) و ایرماف(چپ)</a:t>
            </a:r>
            <a:b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altLang="ru-RU" sz="2800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وسایل حفاظت فردی در برابر صدا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5428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955C7-A8F2-4981-88F9-31E8D99F54C0}" type="slidenum">
              <a:rPr lang="en-US" altLang="ru-RU" smtClean="0"/>
              <a:pPr>
                <a:defRPr/>
              </a:pPr>
              <a:t>27</a:t>
            </a:fld>
            <a:endParaRPr lang="en-US" alt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3391366" cy="4567921"/>
          </a:xfrm>
          <a:prstGeom prst="rect">
            <a:avLst/>
          </a:prstGeom>
        </p:spPr>
      </p:pic>
      <p:pic>
        <p:nvPicPr>
          <p:cNvPr id="12" name="Picture 4" descr="http://image.made-in-china.com/2f0j00WZjaNLREnoby/Reusable-Waterproof-Noise-Cancelling-Silicone-Ear-Plugs-for-Arm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9620"/>
          <a:stretch/>
        </p:blipFill>
        <p:spPr bwMode="auto">
          <a:xfrm>
            <a:off x="6444208" y="3933056"/>
            <a:ext cx="2601492" cy="24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091" y="1772816"/>
            <a:ext cx="4085749" cy="26912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05481" y="4640695"/>
            <a:ext cx="2858459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err="1" smtClean="0">
                <a:solidFill>
                  <a:schemeClr val="tx1"/>
                </a:solidFill>
                <a:cs typeface="B Yekan" panose="00000400000000000000" pitchFamily="2" charset="-78"/>
              </a:rPr>
              <a:t>ایرپلاگ</a:t>
            </a:r>
            <a:r>
              <a:rPr lang="fa-IR" dirty="0" smtClean="0">
                <a:solidFill>
                  <a:schemeClr val="tx1"/>
                </a:solidFill>
                <a:cs typeface="B Yekan" panose="00000400000000000000" pitchFamily="2" charset="-78"/>
              </a:rPr>
              <a:t> برای صداهای زیر و </a:t>
            </a:r>
            <a:r>
              <a:rPr lang="fa-IR" dirty="0" err="1" smtClean="0">
                <a:solidFill>
                  <a:schemeClr val="tx1"/>
                </a:solidFill>
                <a:cs typeface="B Yekan" panose="00000400000000000000" pitchFamily="2" charset="-78"/>
              </a:rPr>
              <a:t>ایرماف</a:t>
            </a:r>
            <a:r>
              <a:rPr lang="fa-IR" dirty="0" smtClean="0">
                <a:solidFill>
                  <a:schemeClr val="tx1"/>
                </a:solidFill>
                <a:cs typeface="B Yekan" panose="00000400000000000000" pitchFamily="2" charset="-78"/>
              </a:rPr>
              <a:t> یا گوشی برای صداهای بم مفیدتر است.</a:t>
            </a:r>
            <a:endParaRPr lang="en-US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1294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1908175" y="2205038"/>
            <a:ext cx="79597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a-IR" altLang="en-US" sz="3200" b="1">
                <a:cs typeface="B Yekan" panose="00000400000000000000" pitchFamily="2" charset="-78"/>
              </a:rPr>
              <a:t>اثر نپوشیدن وسایل حفاظت فردی</a:t>
            </a:r>
          </a:p>
          <a:p>
            <a:pPr algn="ctr"/>
            <a:r>
              <a:rPr lang="fa-IR" altLang="en-US" sz="3200" b="1">
                <a:cs typeface="B Yekan" panose="00000400000000000000" pitchFamily="2" charset="-78"/>
              </a:rPr>
              <a:t> بر روی پیشگیری</a:t>
            </a:r>
            <a:endParaRPr lang="en-US" altLang="en-US" sz="3200" b="1">
              <a:solidFill>
                <a:srgbClr val="FF9900"/>
              </a:solidFill>
              <a:cs typeface="B Yekan" panose="00000400000000000000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577850"/>
            <a:ext cx="7543800" cy="7635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fa-IR" altLang="en-US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نمودار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837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C4E8-D54F-4BEC-84FA-C80B9220ACCC}" type="slidenum">
              <a:rPr lang="en-US" altLang="ru-RU" smtClean="0"/>
              <a:pPr>
                <a:defRPr/>
              </a:pPr>
              <a:t>28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577850"/>
            <a:ext cx="7543800" cy="7635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fa-IR" altLang="en-US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تصمیم گیری ساده است: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4713" y="1970088"/>
            <a:ext cx="37036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a-IR" altLang="en-US" sz="32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یا الان ایرپلاگ بگذارید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56324" name="Picture 6" descr="D:\Carol's files\camera pics\earplug fitting pics\MVC-017S.JPG"/>
          <p:cNvPicPr>
            <a:picLocks noChangeAspect="1" noChangeArrowheads="1"/>
          </p:cNvPicPr>
          <p:nvPr/>
        </p:nvPicPr>
        <p:blipFill>
          <a:blip r:embed="rId3">
            <a:lum bright="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r="29990"/>
          <a:stretch>
            <a:fillRect/>
          </a:stretch>
        </p:blipFill>
        <p:spPr bwMode="auto">
          <a:xfrm>
            <a:off x="5292725" y="2655888"/>
            <a:ext cx="24542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55650" y="1962150"/>
            <a:ext cx="3702050" cy="620713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a-IR" altLang="en-US" sz="3200" b="1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یا بعداً سمعک بگذارید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56326" name="Picture 5" descr="D:\Carol's files\downloads off net\mag-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655888"/>
            <a:ext cx="25209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98D14-8F99-458A-8675-1C807C4097AE}" type="slidenum">
              <a:rPr lang="en-US" altLang="ru-RU" smtClean="0"/>
              <a:pPr>
                <a:defRPr/>
              </a:pPr>
              <a:t>29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E0E35-659D-4F99-AA36-F4BEE3ED66A1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3"/>
            <a:ext cx="7543800" cy="14493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مقدمه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Схема 3"/>
          <p:cNvGraphicFramePr/>
          <p:nvPr>
            <p:extLst>
              <p:ext uri="{D42A27DB-BD31-4B8C-83A1-F6EECF244321}">
                <p14:modId xmlns:p14="http://schemas.microsoft.com/office/powerpoint/2010/main" val="544190384"/>
              </p:ext>
            </p:extLst>
          </p:nvPr>
        </p:nvGraphicFramePr>
        <p:xfrm>
          <a:off x="-431428" y="1828298"/>
          <a:ext cx="6813178" cy="425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5" name="Group 14"/>
          <p:cNvGrpSpPr>
            <a:grpSpLocks/>
          </p:cNvGrpSpPr>
          <p:nvPr/>
        </p:nvGrpSpPr>
        <p:grpSpPr bwMode="auto">
          <a:xfrm>
            <a:off x="1619672" y="3284984"/>
            <a:ext cx="2519363" cy="1050925"/>
            <a:chOff x="2700338" y="2382838"/>
            <a:chExt cx="3384550" cy="1412875"/>
          </a:xfrm>
        </p:grpSpPr>
        <p:cxnSp>
          <p:nvCxnSpPr>
            <p:cNvPr id="9" name="Прямая со стрелкой 6"/>
            <p:cNvCxnSpPr/>
            <p:nvPr/>
          </p:nvCxnSpPr>
          <p:spPr bwMode="auto">
            <a:xfrm flipH="1">
              <a:off x="2700338" y="2382838"/>
              <a:ext cx="1866088" cy="14128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</p:cxnSp>
        <p:cxnSp>
          <p:nvCxnSpPr>
            <p:cNvPr id="10" name="Прямая со стрелкой 8"/>
            <p:cNvCxnSpPr/>
            <p:nvPr/>
          </p:nvCxnSpPr>
          <p:spPr bwMode="auto">
            <a:xfrm>
              <a:off x="4566426" y="2382838"/>
              <a:ext cx="1518462" cy="140647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</p:cxnSp>
      </p:grpSp>
      <p:sp>
        <p:nvSpPr>
          <p:cNvPr id="12296" name="Rectangle 15"/>
          <p:cNvSpPr>
            <a:spLocks noChangeArrowheads="1"/>
          </p:cNvSpPr>
          <p:nvPr/>
        </p:nvSpPr>
        <p:spPr bwMode="auto">
          <a:xfrm>
            <a:off x="5449888" y="2017713"/>
            <a:ext cx="3040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Low" rtl="1"/>
            <a:r>
              <a:rPr lang="fa-IR" altLang="en-US" sz="2400" dirty="0">
                <a:cs typeface="B Yekan" panose="00000400000000000000" pitchFamily="2" charset="-78"/>
              </a:rPr>
              <a:t>همچنین صدا می­تواند سبب </a:t>
            </a:r>
            <a:r>
              <a:rPr lang="fa-IR" altLang="en-US" sz="2400" dirty="0" smtClean="0">
                <a:cs typeface="B Yekan" panose="00000400000000000000" pitchFamily="2" charset="-78"/>
              </a:rPr>
              <a:t>بروز کاهش شنوایی حاد(مثل کری ناشی از صدای انفجار) یا مزمن(مواجهه طولانی با صدا) گردد. این  </a:t>
            </a:r>
            <a:r>
              <a:rPr lang="fa-IR" altLang="en-US" sz="2400" b="1" dirty="0">
                <a:cs typeface="B Yekan" panose="00000400000000000000" pitchFamily="2" charset="-78"/>
              </a:rPr>
              <a:t>افت شنوایی </a:t>
            </a:r>
            <a:r>
              <a:rPr lang="fa-IR" altLang="en-US" sz="2400" b="1" dirty="0" smtClean="0">
                <a:cs typeface="B Yekan" panose="00000400000000000000" pitchFamily="2" charset="-78"/>
              </a:rPr>
              <a:t> می تواند موقت </a:t>
            </a:r>
            <a:r>
              <a:rPr lang="fa-IR" altLang="en-US" sz="2400" b="1" dirty="0">
                <a:cs typeface="B Yekan" panose="00000400000000000000" pitchFamily="2" charset="-78"/>
              </a:rPr>
              <a:t>یا دائم </a:t>
            </a:r>
            <a:r>
              <a:rPr lang="fa-IR" altLang="en-US" sz="2400" dirty="0">
                <a:cs typeface="B Yekan" panose="00000400000000000000" pitchFamily="2" charset="-78"/>
              </a:rPr>
              <a:t>شود.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01600"/>
            <a:ext cx="7543800" cy="1449388"/>
          </a:xfrm>
        </p:spPr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منابع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Calibri Light" panose="020F0302020204030204" pitchFamily="34" charset="0"/>
              <a:buAutoNum type="arabicPeriod"/>
            </a:pPr>
            <a:r>
              <a:rPr lang="fa-IR" altLang="en-US" smtClean="0">
                <a:cs typeface="B Yekan" panose="00000400000000000000" pitchFamily="2" charset="-78"/>
              </a:rPr>
              <a:t>دایره المعارف بهداشت حرفه ای</a:t>
            </a:r>
          </a:p>
          <a:p>
            <a:pPr marL="457200" indent="-457200" algn="r" rtl="1">
              <a:buFont typeface="Calibri Light" panose="020F0302020204030204" pitchFamily="34" charset="0"/>
              <a:buAutoNum type="arabicPeriod"/>
            </a:pPr>
            <a:r>
              <a:rPr lang="fa-IR" altLang="en-US" smtClean="0">
                <a:cs typeface="B Yekan" panose="00000400000000000000" pitchFamily="2" charset="-78"/>
              </a:rPr>
              <a:t>طب کار و بیماری های شغلی، ماشاالله عقیلی نژاد و همکاران</a:t>
            </a:r>
          </a:p>
          <a:p>
            <a:pPr marL="457200" indent="-457200" algn="r" rtl="1">
              <a:buFont typeface="Calibri Light" panose="020F0302020204030204" pitchFamily="34" charset="0"/>
              <a:buAutoNum type="arabicPeriod"/>
            </a:pPr>
            <a:r>
              <a:rPr lang="en-US" altLang="en-US" smtClean="0">
                <a:cs typeface="B Yekan" panose="00000400000000000000" pitchFamily="2" charset="-78"/>
                <a:hlinkClick r:id="rId2"/>
              </a:rPr>
              <a:t>www.cdc.gov</a:t>
            </a:r>
            <a:r>
              <a:rPr lang="en-US" altLang="en-US" smtClean="0">
                <a:cs typeface="B Yekan" panose="00000400000000000000" pitchFamily="2" charset="-78"/>
              </a:rPr>
              <a:t>, national occupational research agenda for hearing loss prevention, NORA, July 2019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solidFill>
                  <a:srgbClr val="FFFFFF"/>
                </a:solidFill>
              </a:rPr>
              <a:t>مرکز تخصصی طب کار آسا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 smtClean="0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D7A97-286C-4C3E-A92E-CFC06133E975}" type="slidenum">
              <a:rPr lang="en-US" altLang="ru-RU" smtClean="0"/>
              <a:pPr>
                <a:defRPr/>
              </a:pPr>
              <a:t>30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3"/>
            <a:ext cx="7543800" cy="14493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مقدمه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7323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/>
            <a:r>
              <a:rPr lang="fa-IR" altLang="ru-RU" sz="2800" dirty="0">
                <a:cs typeface="B Yekan" panose="00000400000000000000" pitchFamily="2" charset="-78"/>
              </a:rPr>
              <a:t>افت شنوایی ناشی از صدا </a:t>
            </a:r>
            <a:r>
              <a:rPr lang="en-US" altLang="ru-RU" sz="2800" dirty="0">
                <a:cs typeface="B Yekan" panose="00000400000000000000" pitchFamily="2" charset="-78"/>
              </a:rPr>
              <a:t>(NIHL)</a:t>
            </a:r>
            <a:r>
              <a:rPr lang="fa-IR" altLang="ru-RU" sz="2800" dirty="0">
                <a:cs typeface="B Yekan" panose="00000400000000000000" pitchFamily="2" charset="-78"/>
              </a:rPr>
              <a:t> به دلیل مواجهه با سطوح بالای سر و صدا ایجاد می شود و و به </a:t>
            </a:r>
            <a:r>
              <a:rPr lang="fa-IR" altLang="ru-RU" sz="2800" b="1" dirty="0">
                <a:cs typeface="B Yekan" panose="00000400000000000000" pitchFamily="2" charset="-78"/>
              </a:rPr>
              <a:t>کری صنعتی </a:t>
            </a:r>
            <a:r>
              <a:rPr lang="fa-IR" altLang="ru-RU" sz="2800" dirty="0">
                <a:cs typeface="B Yekan" panose="00000400000000000000" pitchFamily="2" charset="-78"/>
              </a:rPr>
              <a:t>نیز معروف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8C7D5-A505-486F-9745-6AF43CC3CFD9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3"/>
            <a:ext cx="7543800" cy="14493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مشاغل پرخطر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73231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مشاغل ساختمانی و راهسازی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شاغلین نساجی ها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کارکنان معادن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نجاری و درودگری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رانندگان وسایل نقلیه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و هر شغلی که در معرض سر و صدای زیاد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8C7D5-A505-486F-9745-6AF43CC3CFD9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2690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22325" y="0"/>
            <a:ext cx="7543800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آمارهای ایالات متحده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5363" name="Chart 4"/>
          <p:cNvGraphicFramePr>
            <a:graphicFrameLocks/>
          </p:cNvGraphicFramePr>
          <p:nvPr/>
        </p:nvGraphicFramePr>
        <p:xfrm>
          <a:off x="1476375" y="1839913"/>
          <a:ext cx="6226175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Chart" r:id="rId4" imgW="6248340" imgH="4200525" progId="Excel.Chart.8">
                  <p:embed/>
                </p:oleObj>
              </mc:Choice>
              <mc:Fallback>
                <p:oleObj name="Chart" r:id="rId4" imgW="6248340" imgH="420052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839913"/>
                        <a:ext cx="6226175" cy="418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536D-9C93-43D8-85FE-8941F02A4D56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انواع صوت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F8D83-74E8-48E2-9818-5FF81F4C1235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73231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/>
            <a:r>
              <a:rPr lang="fa-IR" altLang="ru-RU" sz="2800" dirty="0" smtClean="0">
                <a:cs typeface="B Yekan" panose="00000400000000000000" pitchFamily="2" charset="-78"/>
              </a:rPr>
              <a:t>از نظر فرکانس: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زیر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بم</a:t>
            </a:r>
          </a:p>
          <a:p>
            <a:pPr algn="r" rtl="1"/>
            <a:r>
              <a:rPr lang="fa-IR" altLang="ru-RU" sz="2800" dirty="0" smtClean="0">
                <a:cs typeface="B Yekan" panose="00000400000000000000" pitchFamily="2" charset="-78"/>
              </a:rPr>
              <a:t>از نظر تداوم صدا: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پیوسته (مثل صدای کارخانجات نساجی)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altLang="ru-RU" sz="2800" dirty="0" smtClean="0">
                <a:cs typeface="B Yekan" panose="00000400000000000000" pitchFamily="2" charset="-78"/>
              </a:rPr>
              <a:t>کوبه ای و ضربه ای (مثل آهنگری یا پرسکاری)</a:t>
            </a:r>
            <a:endParaRPr lang="fa-IR" altLang="ru-RU" sz="28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8205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31361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شدت و فرکانس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844824"/>
          <a:ext cx="6624736" cy="406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E394A-954E-4223-B5D7-8A99CB61AD5A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altLang="ru-RU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شدت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Rectangle 4"/>
          <p:cNvSpPr/>
          <p:nvPr/>
        </p:nvSpPr>
        <p:spPr>
          <a:xfrm>
            <a:off x="0" y="1601169"/>
            <a:ext cx="9144000" cy="171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ru-RU" smtClean="0">
                <a:solidFill>
                  <a:srgbClr val="FFFFFF"/>
                </a:solidFill>
              </a:rPr>
              <a:t>مرکز تخصصی طب کار آسا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altLang="ru-RU"/>
              <a:t>تهیه شده توسط مهندس مهدی علی گل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0AE13-8672-41FB-9F88-6617ECA1B3AC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73231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/>
            <a:r>
              <a:rPr lang="fa-IR" altLang="ru-RU" sz="2800" dirty="0" smtClean="0">
                <a:cs typeface="B Yekan" panose="00000400000000000000" pitchFamily="2" charset="-78"/>
              </a:rPr>
              <a:t>انرژی حمل شده توسط موج صوتی که بر واحد سطح تعریف می شود و به ارتباطی به حساسیت گوش انسان ندارد. این در حالی است که بلندی صوت را گوش انسان درک می کند. </a:t>
            </a:r>
          </a:p>
          <a:p>
            <a:pPr algn="r" rtl="1"/>
            <a:r>
              <a:rPr lang="fa-IR" altLang="ru-RU" sz="2800" dirty="0" smtClean="0">
                <a:cs typeface="B Yekan" panose="00000400000000000000" pitchFamily="2" charset="-78"/>
              </a:rPr>
              <a:t>شدت صوت کمیتی لگاریتمی است و مثلاً 3 دسی بل افزایش در شدت صوت تصور صدای دو برابری را در انسان ایجاد می کند.</a:t>
            </a:r>
            <a:endParaRPr lang="fa-IR" altLang="ru-RU" sz="2800" dirty="0"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NOISE INDUCED HEARING LOSS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1362</TotalTime>
  <Words>1475</Words>
  <Application>Microsoft Office PowerPoint</Application>
  <PresentationFormat>On-screen Show (4:3)</PresentationFormat>
  <Paragraphs>310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 Yekan</vt:lpstr>
      <vt:lpstr>Wingdings</vt:lpstr>
      <vt:lpstr>Arial</vt:lpstr>
      <vt:lpstr>B Titr</vt:lpstr>
      <vt:lpstr>Calibri</vt:lpstr>
      <vt:lpstr>Times New Roman</vt:lpstr>
      <vt:lpstr>Verdana</vt:lpstr>
      <vt:lpstr>Calibri Light</vt:lpstr>
      <vt:lpstr>Retrospect</vt:lpstr>
      <vt:lpstr>Chart</vt:lpstr>
      <vt:lpstr>NOISE INDUCED HEARING LOSS (NIHL) By: MEHDI ALIGOL Go for more: www.asahse.ir</vt:lpstr>
      <vt:lpstr>مقدمه</vt:lpstr>
      <vt:lpstr>مقدمه</vt:lpstr>
      <vt:lpstr>مقدمه</vt:lpstr>
      <vt:lpstr>مشاغل پرخطر</vt:lpstr>
      <vt:lpstr>آمارهای ایالات متحده</vt:lpstr>
      <vt:lpstr>انواع صوت</vt:lpstr>
      <vt:lpstr>شدت و فرکانس</vt:lpstr>
      <vt:lpstr>شدت</vt:lpstr>
      <vt:lpstr>PowerPoint Presentation</vt:lpstr>
      <vt:lpstr>میزان ساعات مجاز مواجهه با تراز صدای مشخص</vt:lpstr>
      <vt:lpstr>روش های ساده جهت اندازه گیری صدا</vt:lpstr>
      <vt:lpstr>تراز سنج صوت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باید به خاطر داشت که:</vt:lpstr>
      <vt:lpstr>برنامه حفاظت شنوایی</vt:lpstr>
      <vt:lpstr>PowerPoint Presentation</vt:lpstr>
      <vt:lpstr>PowerPoint Presentation</vt:lpstr>
      <vt:lpstr>PowerPoint Presentation</vt:lpstr>
      <vt:lpstr>رعایت فاصله از منبع</vt:lpstr>
      <vt:lpstr>ایرپلاگ(راست) و ایرماف(چپ) وسایل حفاظت فردی در برابر صدا</vt:lpstr>
      <vt:lpstr>PowerPoint Presentation</vt:lpstr>
      <vt:lpstr>PowerPoint Presentation</vt:lpstr>
      <vt:lpstr>منابع</vt:lpstr>
    </vt:vector>
  </TitlesOfParts>
  <Company>UniSA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INDUCED HEARING LOSS</dc:title>
  <dc:creator>Jan Machotka</dc:creator>
  <cp:lastModifiedBy>علی گل آقای مهدی</cp:lastModifiedBy>
  <cp:revision>124</cp:revision>
  <dcterms:created xsi:type="dcterms:W3CDTF">2007-12-08T06:39:34Z</dcterms:created>
  <dcterms:modified xsi:type="dcterms:W3CDTF">2019-08-17T06:36:26Z</dcterms:modified>
</cp:coreProperties>
</file>