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7" r:id="rId4"/>
    <p:sldId id="269" r:id="rId5"/>
    <p:sldId id="268" r:id="rId6"/>
    <p:sldId id="261" r:id="rId7"/>
    <p:sldId id="262" r:id="rId8"/>
    <p:sldId id="264" r:id="rId9"/>
    <p:sldId id="265" r:id="rId10"/>
    <p:sldId id="263" r:id="rId11"/>
    <p:sldId id="277" r:id="rId12"/>
    <p:sldId id="270" r:id="rId13"/>
    <p:sldId id="273" r:id="rId14"/>
    <p:sldId id="271" r:id="rId15"/>
    <p:sldId id="276" r:id="rId16"/>
    <p:sldId id="272" r:id="rId17"/>
    <p:sldId id="274" r:id="rId18"/>
    <p:sldId id="275" r:id="rId19"/>
    <p:sldId id="266" r:id="rId20"/>
  </p:sldIdLst>
  <p:sldSz cx="12192000" cy="6858000"/>
  <p:notesSz cx="6858000" cy="9144000"/>
  <p:embeddedFontLst>
    <p:embeddedFont>
      <p:font typeface="A Nahar-Bold" panose="020B0800040000020004" pitchFamily="34" charset="-78"/>
      <p:bold r:id="rId23"/>
    </p:embeddedFont>
    <p:embeddedFont>
      <p:font typeface="Bodoni MT Black" panose="02070A03080606020203" pitchFamily="18" charset="0"/>
      <p:bold r:id="rId24"/>
      <p:boldItalic r:id="rId25"/>
    </p:embeddedFont>
    <p:embeddedFont>
      <p:font typeface="B Yekan" panose="00000400000000000000" pitchFamily="2" charset="-78"/>
      <p:regular r:id="rId26"/>
    </p:embeddedFont>
    <p:embeddedFont>
      <p:font typeface="B Titr" panose="00000700000000000000" pitchFamily="2" charset="-78"/>
      <p:bold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51" d="100"/>
          <a:sy n="51" d="100"/>
        </p:scale>
        <p:origin x="5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7B27B-13FA-4409-AE87-CCB701BB1191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تهیه شده توسط مهندس مهدی علی گل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6E72-026B-4A83-B60D-BBAE56B5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354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EEAA9-4063-4942-B327-F64986F70BD1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تهیه شده توسط مهندس مهدی علی گل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C54FE-A0AA-46DE-9FC3-78278F37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277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 توسط مهندس مهدی علی گل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54FE-A0AA-46DE-9FC3-78278F37DB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2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تهیه شده توسط مهندس مهدی علی گل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54FE-A0AA-46DE-9FC3-78278F37DB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B44B-0835-42FF-8F52-EE4D0FA4D325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7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7FF8-7078-4061-8393-89879BF1A3B8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6B8F4-D8ED-4375-84AC-89B88336C14C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2B4-E2D9-4CF5-BD02-03F2366743DC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0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4F9B-99CB-4D64-8EBC-D25A4CDC198E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9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40F3-CAB2-41B7-BCEF-F1325CD786A8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4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84BC4-0056-4C9E-B1D8-5F59B5CB25F3}" type="datetime1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26A5-7D4E-4C6C-B274-CBB9FAED7B38}" type="datetime1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0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A1DAF-5297-445E-BF87-C9A48CCDB432}" type="datetime1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7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6756-AD14-4DB2-B3AE-CF586D312CE5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1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9953-9BEC-4D38-988A-F509CBF95094}" type="datetime1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851C7-E333-43C6-9832-E081EDD0115F}" type="datetime1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1403-3A4D-4519-ADFC-785AB60BA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7" r="24568"/>
          <a:stretch/>
        </p:blipFill>
        <p:spPr>
          <a:xfrm>
            <a:off x="-2" y="-20332"/>
            <a:ext cx="6325645" cy="6878331"/>
          </a:xfrm>
          <a:prstGeom prst="rect">
            <a:avLst/>
          </a:prstGeom>
          <a:ln w="12700">
            <a:noFill/>
          </a:ln>
        </p:spPr>
      </p:pic>
      <p:sp>
        <p:nvSpPr>
          <p:cNvPr id="39" name="Flowchart: Delay 38"/>
          <p:cNvSpPr/>
          <p:nvPr/>
        </p:nvSpPr>
        <p:spPr>
          <a:xfrm rot="16200000">
            <a:off x="5566186" y="232186"/>
            <a:ext cx="1059628" cy="12192000"/>
          </a:xfrm>
          <a:prstGeom prst="flowChartDelay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a-IR" dirty="0" smtClean="0">
                <a:cs typeface="B Yekan" panose="00000400000000000000" pitchFamily="2" charset="-78"/>
              </a:rPr>
              <a:t>مرکز سلامت محیط و کار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3C1403-3A4D-4519-ADFC-785AB60BA523}" type="slidenum">
              <a:rPr lang="en-US" smtClean="0"/>
              <a:t>1</a:t>
            </a:fld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0" y="-20334"/>
            <a:ext cx="2320149" cy="807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1200" b="1" dirty="0" smtClean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تهیه شده توسط مهندس مهدی علی گل</a:t>
            </a:r>
          </a:p>
          <a:p>
            <a:pPr algn="r"/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کارشناس بهداشت حرفه ای</a:t>
            </a:r>
          </a:p>
          <a:p>
            <a:pPr algn="r"/>
            <a:r>
              <a:rPr lang="fa-IR" sz="1100" dirty="0" smtClean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rPr>
              <a:t>وزارت بهداشت درمان و آموزش پزشکی</a:t>
            </a:r>
            <a:endParaRPr lang="en-US" sz="1100" dirty="0">
              <a:solidFill>
                <a:schemeClr val="bg1">
                  <a:lumMod val="50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679409" y="4146212"/>
            <a:ext cx="4730407" cy="155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>
                <a:cs typeface="B Yekan" panose="00000400000000000000" pitchFamily="2" charset="-78"/>
              </a:rPr>
              <a:t>در رویکرد استراتژیک به مدیریت مواد </a:t>
            </a:r>
            <a:r>
              <a:rPr lang="fa-IR" sz="2800" dirty="0" smtClean="0">
                <a:cs typeface="B Yekan" panose="00000400000000000000" pitchFamily="2" charset="-78"/>
              </a:rPr>
              <a:t>شیمیایی(</a:t>
            </a:r>
            <a:r>
              <a:rPr lang="fa-IR" sz="2800" dirty="0" err="1" smtClean="0">
                <a:cs typeface="B Yekan" panose="00000400000000000000" pitchFamily="2" charset="-78"/>
              </a:rPr>
              <a:t>سایکم</a:t>
            </a:r>
            <a:r>
              <a:rPr lang="fa-IR" sz="2800" dirty="0" smtClean="0">
                <a:cs typeface="B Yekan" panose="00000400000000000000" pitchFamily="2" charset="-78"/>
              </a:rPr>
              <a:t>)</a:t>
            </a:r>
            <a:endParaRPr lang="fa-IR" sz="2800" dirty="0">
              <a:cs typeface="B Yekan" panose="00000400000000000000" pitchFamily="2" charset="-78"/>
            </a:endParaRPr>
          </a:p>
        </p:txBody>
      </p:sp>
      <p:pic>
        <p:nvPicPr>
          <p:cNvPr id="12" name="Picture 11" descr="C:\Users\Aligol\Desktop\2000px-Flag_of_Iran_(official)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97" y="481263"/>
            <a:ext cx="1667330" cy="11746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220342" y="1873843"/>
            <a:ext cx="5978914" cy="1853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نمایه ایمنی شیمیایی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17" y="577354"/>
            <a:ext cx="27813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118" y="194005"/>
            <a:ext cx="9967237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پروفایل ایمنی شیمیایی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158" y="2076960"/>
            <a:ext cx="4068937" cy="4360598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در راستای مدیریت صحیح مواد شیمیایی </a:t>
            </a:r>
            <a:r>
              <a:rPr lang="fa-IR" dirty="0">
                <a:cs typeface="B Yekan" panose="00000400000000000000" pitchFamily="2" charset="-78"/>
              </a:rPr>
              <a:t>قبل از همه در اختیار داشتن نقشه دقیقی از وضعیت فعلی چرخه مواد شیمیایی به عنوان یک اولویت مطرح می باشد</a:t>
            </a:r>
            <a:r>
              <a:rPr lang="fa-IR" dirty="0" smtClean="0">
                <a:cs typeface="B Yekan" panose="00000400000000000000" pitchFamily="2" charset="-78"/>
              </a:rPr>
              <a:t>.</a:t>
            </a:r>
            <a:endParaRPr lang="fa-IR" dirty="0" smtClean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10</a:t>
            </a:fld>
            <a:endParaRPr lang="en-US"/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000" t="14526" r="34727" b="11778"/>
          <a:stretch/>
        </p:blipFill>
        <p:spPr>
          <a:xfrm>
            <a:off x="-43559" y="1"/>
            <a:ext cx="5116600" cy="691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01292"/>
            <a:ext cx="9967237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پروفایل ایمنی شیمیایی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711018"/>
            <a:ext cx="10141055" cy="4360598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بر </a:t>
            </a:r>
            <a:r>
              <a:rPr lang="fa-IR" dirty="0">
                <a:cs typeface="B Yekan" panose="00000400000000000000" pitchFamily="2" charset="-78"/>
              </a:rPr>
              <a:t>همین اساس در برنامه </a:t>
            </a:r>
            <a:r>
              <a:rPr lang="fa-IR" dirty="0" err="1" smtClean="0">
                <a:cs typeface="B Yekan" panose="00000400000000000000" pitchFamily="2" charset="-78"/>
              </a:rPr>
              <a:t>سایکم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مقرر </a:t>
            </a:r>
            <a:r>
              <a:rPr lang="fa-IR" dirty="0" smtClean="0">
                <a:cs typeface="B Yekan" panose="00000400000000000000" pitchFamily="2" charset="-78"/>
              </a:rPr>
              <a:t>گردید کشورهای </a:t>
            </a:r>
            <a:r>
              <a:rPr lang="fa-IR" dirty="0">
                <a:cs typeface="B Yekan" panose="00000400000000000000" pitchFamily="2" charset="-78"/>
              </a:rPr>
              <a:t>عضو به صورت داوطلبانه نمایه ای از وضعیت فعلی مواد شیمیایی خود تدوین نمایند تا به کمک آن بتوان به مدیریت بهتر مواد شیمیایی دست </a:t>
            </a:r>
            <a:r>
              <a:rPr lang="fa-IR" dirty="0" smtClean="0">
                <a:cs typeface="B Yekan" panose="00000400000000000000" pitchFamily="2" charset="-78"/>
              </a:rPr>
              <a:t>یافت.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در </a:t>
            </a:r>
            <a:r>
              <a:rPr lang="fa-IR" dirty="0">
                <a:cs typeface="B Yekan" panose="00000400000000000000" pitchFamily="2" charset="-78"/>
              </a:rPr>
              <a:t>سطح </a:t>
            </a:r>
            <a:r>
              <a:rPr lang="fa-IR" dirty="0" smtClean="0">
                <a:cs typeface="B Yekan" panose="00000400000000000000" pitchFamily="2" charset="-78"/>
              </a:rPr>
              <a:t>بین</a:t>
            </a:r>
            <a:r>
              <a:rPr lang="en-US" dirty="0" smtClean="0">
                <a:cs typeface="B Yekan" panose="00000400000000000000" pitchFamily="2" charset="-78"/>
              </a:rPr>
              <a:t> </a:t>
            </a:r>
            <a:r>
              <a:rPr lang="fa-IR" dirty="0" err="1" smtClean="0">
                <a:cs typeface="B Yekan" panose="00000400000000000000" pitchFamily="2" charset="-78"/>
              </a:rPr>
              <a:t>الملل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اعضاء به عنوان نخستین گام برای ارتقاء مدیریت ایمن مواد شیمیایی، متعهد به تدوین </a:t>
            </a:r>
            <a:r>
              <a:rPr lang="fa-IR" b="1" dirty="0">
                <a:cs typeface="B Yekan" panose="00000400000000000000" pitchFamily="2" charset="-78"/>
              </a:rPr>
              <a:t>پروفایل ایمنی شیمیایی </a:t>
            </a:r>
            <a:r>
              <a:rPr lang="fa-IR" dirty="0">
                <a:cs typeface="B Yekan" panose="00000400000000000000" pitchFamily="2" charset="-78"/>
              </a:rPr>
              <a:t>ملی شده اند.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11</a:t>
            </a:fld>
            <a:endParaRPr lang="en-US"/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01292"/>
            <a:ext cx="9967237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پروفایل ایمنی شیمیایی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711018"/>
            <a:ext cx="10141055" cy="4360598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از </a:t>
            </a:r>
            <a:r>
              <a:rPr lang="fa-IR" dirty="0">
                <a:cs typeface="B Yekan" panose="00000400000000000000" pitchFamily="2" charset="-78"/>
              </a:rPr>
              <a:t>همان سال های نخست پس از عضویت در برنامه </a:t>
            </a:r>
            <a:r>
              <a:rPr lang="fa-IR" dirty="0" err="1">
                <a:cs typeface="B Yekan" panose="00000400000000000000" pitchFamily="2" charset="-78"/>
              </a:rPr>
              <a:t>سایکم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smtClean="0">
                <a:cs typeface="B Yekan" panose="00000400000000000000" pitchFamily="2" charset="-78"/>
              </a:rPr>
              <a:t>(بهمن </a:t>
            </a:r>
            <a:r>
              <a:rPr lang="fa-IR" dirty="0">
                <a:cs typeface="B Yekan" panose="00000400000000000000" pitchFamily="2" charset="-78"/>
              </a:rPr>
              <a:t>ماه سال 1384 </a:t>
            </a:r>
            <a:r>
              <a:rPr lang="fa-IR" dirty="0" smtClean="0">
                <a:cs typeface="B Yekan" panose="00000400000000000000" pitchFamily="2" charset="-78"/>
              </a:rPr>
              <a:t>/فوریه </a:t>
            </a:r>
            <a:r>
              <a:rPr lang="fa-IR" dirty="0">
                <a:cs typeface="B Yekan" panose="00000400000000000000" pitchFamily="2" charset="-78"/>
              </a:rPr>
              <a:t>سال 2006 </a:t>
            </a:r>
            <a:r>
              <a:rPr lang="fa-IR" dirty="0" smtClean="0">
                <a:cs typeface="B Yekan" panose="00000400000000000000" pitchFamily="2" charset="-78"/>
              </a:rPr>
              <a:t>)، </a:t>
            </a:r>
            <a:r>
              <a:rPr lang="fa-IR" dirty="0">
                <a:cs typeface="B Yekan" panose="00000400000000000000" pitchFamily="2" charset="-78"/>
              </a:rPr>
              <a:t>وزارت بهداشت اقداماتی را جهت تهیه نمایه ملی ایمنی شیمیایی استانی معمول داشته است، لکن به دلایل متعددی نظیر مشکلاتی که در </a:t>
            </a:r>
            <a:r>
              <a:rPr lang="fa-IR" dirty="0" err="1">
                <a:cs typeface="B Yekan" panose="00000400000000000000" pitchFamily="2" charset="-78"/>
              </a:rPr>
              <a:t>تجمیع</a:t>
            </a:r>
            <a:r>
              <a:rPr lang="fa-IR" dirty="0">
                <a:cs typeface="B Yekan" panose="00000400000000000000" pitchFamily="2" charset="-78"/>
              </a:rPr>
              <a:t> اطلاعات در سطح استان به علت عدم وجود سامانه ها و ساختارهای اطلاعاتی واحد در این زمینه وجود داشت، کار به اتمام نرسید</a:t>
            </a:r>
            <a:r>
              <a:rPr lang="fa-IR" dirty="0" smtClean="0">
                <a:cs typeface="B Yekan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سپس در اقدامی مجدد پس از بومی سازی بخش </a:t>
            </a:r>
            <a:r>
              <a:rPr lang="fa-IR" dirty="0" err="1">
                <a:cs typeface="B Yekan" panose="00000400000000000000" pitchFamily="2" charset="-78"/>
              </a:rPr>
              <a:t>هایی</a:t>
            </a:r>
            <a:r>
              <a:rPr lang="fa-IR" dirty="0">
                <a:cs typeface="B Yekan" panose="00000400000000000000" pitchFamily="2" charset="-78"/>
              </a:rPr>
              <a:t> از دستورالعمل پروفایل مزبور با همکاری حوزه های کاری مرتبط و تقسیم کار وظایف بین دستگاه های ذی مدخل </a:t>
            </a:r>
            <a:r>
              <a:rPr lang="fa-IR" dirty="0" smtClean="0">
                <a:cs typeface="B Yekan" panose="00000400000000000000" pitchFamily="2" charset="-78"/>
              </a:rPr>
              <a:t>پس </a:t>
            </a:r>
            <a:r>
              <a:rPr lang="fa-IR" dirty="0">
                <a:cs typeface="B Yekan" panose="00000400000000000000" pitchFamily="2" charset="-78"/>
              </a:rPr>
              <a:t>از </a:t>
            </a:r>
            <a:r>
              <a:rPr lang="fa-IR" dirty="0" err="1">
                <a:cs typeface="B Yekan" panose="00000400000000000000" pitchFamily="2" charset="-78"/>
              </a:rPr>
              <a:t>نشستها</a:t>
            </a:r>
            <a:r>
              <a:rPr lang="fa-IR" dirty="0">
                <a:cs typeface="B Yekan" panose="00000400000000000000" pitchFamily="2" charset="-78"/>
              </a:rPr>
              <a:t>، </a:t>
            </a:r>
            <a:r>
              <a:rPr lang="fa-IR" dirty="0" err="1">
                <a:cs typeface="B Yekan" panose="00000400000000000000" pitchFamily="2" charset="-78"/>
              </a:rPr>
              <a:t>پیگیریها</a:t>
            </a:r>
            <a:r>
              <a:rPr lang="fa-IR" dirty="0">
                <a:cs typeface="B Yekan" panose="00000400000000000000" pitchFamily="2" charset="-78"/>
              </a:rPr>
              <a:t> و اقدامات متعدد سند </a:t>
            </a:r>
            <a:r>
              <a:rPr lang="fa-IR" dirty="0" smtClean="0">
                <a:cs typeface="B Yekan" panose="00000400000000000000" pitchFamily="2" charset="-78"/>
              </a:rPr>
              <a:t>نهایی پروفایل را </a:t>
            </a:r>
            <a:r>
              <a:rPr lang="fa-IR" dirty="0">
                <a:cs typeface="B Yekan" panose="00000400000000000000" pitchFamily="2" charset="-78"/>
              </a:rPr>
              <a:t>بر اساس آخرین آمارها و اطلاعات موجود در کشور در سال 1398 تنظیم نمود.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12</a:t>
            </a:fld>
            <a:endParaRPr lang="en-US"/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01292"/>
            <a:ext cx="9967237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سازمان های همکار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711018"/>
            <a:ext cx="10141055" cy="4360598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سازمان های متعددی در تهیه پروفایل همکاری داشتند که از جمله آنها: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وزارت </a:t>
            </a:r>
            <a:r>
              <a:rPr lang="fa-IR" dirty="0">
                <a:cs typeface="B Yekan" panose="00000400000000000000" pitchFamily="2" charset="-78"/>
              </a:rPr>
              <a:t>راه و </a:t>
            </a:r>
            <a:r>
              <a:rPr lang="fa-IR" dirty="0" err="1">
                <a:cs typeface="B Yekan" panose="00000400000000000000" pitchFamily="2" charset="-78"/>
              </a:rPr>
              <a:t>شهرسازی</a:t>
            </a:r>
            <a:r>
              <a:rPr lang="fa-IR" dirty="0">
                <a:cs typeface="B Yekan" panose="00000400000000000000" pitchFamily="2" charset="-78"/>
              </a:rPr>
              <a:t> (سازمان راهداری و حمل و نقل جاده ای</a:t>
            </a:r>
            <a:r>
              <a:rPr lang="fa-IR" dirty="0" smtClean="0">
                <a:cs typeface="B Yekan" panose="00000400000000000000" pitchFamily="2" charset="-78"/>
              </a:rPr>
              <a:t>)،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سازمان حفظ نباتات کشور</a:t>
            </a:r>
            <a:r>
              <a:rPr lang="fa-IR" dirty="0" smtClean="0">
                <a:cs typeface="B Yekan" panose="00000400000000000000" pitchFamily="2" charset="-78"/>
              </a:rPr>
              <a:t>،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مرکز آمار ایران، گمرک جمهوری اسلامی ایران، </a:t>
            </a: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سازمان </a:t>
            </a:r>
            <a:r>
              <a:rPr lang="fa-IR" dirty="0">
                <a:cs typeface="B Yekan" panose="00000400000000000000" pitchFamily="2" charset="-78"/>
              </a:rPr>
              <a:t>حفاظت محیط زیست</a:t>
            </a:r>
            <a:r>
              <a:rPr lang="fa-IR" dirty="0" smtClean="0">
                <a:cs typeface="B Yekan" panose="00000400000000000000" pitchFamily="2" charset="-78"/>
              </a:rPr>
              <a:t>،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وزارت جهاد کشاورزی</a:t>
            </a:r>
            <a:r>
              <a:rPr lang="fa-IR" dirty="0" smtClean="0">
                <a:cs typeface="B Yekan" panose="00000400000000000000" pitchFamily="2" charset="-78"/>
              </a:rPr>
              <a:t>،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وزارت صنعت، معدن و تجارت و وزارت تعاون، کار و رفاه اجتماعی و با مشارکت وزارت امور خارجه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13</a:t>
            </a:fld>
            <a:endParaRPr lang="en-US"/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01292"/>
            <a:ext cx="9967237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اعتبار و دقت داده ها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711018"/>
            <a:ext cx="10141055" cy="4360598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 بدیهی است که نمایه حاضر شکل دقیقی از وضعیت فعلی چرخه مواد شیمیایی کشور به دست نمیدهد ولی تا حد زیادی راه رسیدن به این مهم هموار گردیده است و در به </a:t>
            </a:r>
            <a:r>
              <a:rPr lang="fa-IR" dirty="0" err="1" smtClean="0">
                <a:cs typeface="B Yekan" panose="00000400000000000000" pitchFamily="2" charset="-78"/>
              </a:rPr>
              <a:t>روزرسانیهای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بعدی این امر به صورت دقیقتر و </a:t>
            </a:r>
            <a:r>
              <a:rPr lang="fa-IR" dirty="0" err="1">
                <a:cs typeface="B Yekan" panose="00000400000000000000" pitchFamily="2" charset="-78"/>
              </a:rPr>
              <a:t>معتبرتری</a:t>
            </a:r>
            <a:r>
              <a:rPr lang="fa-IR" dirty="0">
                <a:cs typeface="B Yekan" panose="00000400000000000000" pitchFamily="2" charset="-78"/>
              </a:rPr>
              <a:t> میسر خواهد گشت. </a:t>
            </a: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امید </a:t>
            </a:r>
            <a:r>
              <a:rPr lang="fa-IR" dirty="0">
                <a:cs typeface="B Yekan" panose="00000400000000000000" pitchFamily="2" charset="-78"/>
              </a:rPr>
              <a:t>است این تلاش بتواند در مدیریت مناسب مواد شیمیایی در سطح کشور و </a:t>
            </a:r>
            <a:r>
              <a:rPr lang="fa-IR" dirty="0" smtClean="0">
                <a:cs typeface="B Yekan" panose="00000400000000000000" pitchFamily="2" charset="-78"/>
              </a:rPr>
              <a:t>بین </a:t>
            </a:r>
            <a:r>
              <a:rPr lang="fa-IR" dirty="0" err="1" smtClean="0">
                <a:cs typeface="B Yekan" panose="00000400000000000000" pitchFamily="2" charset="-78"/>
              </a:rPr>
              <a:t>المللی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مثمر ثمر واقع گردد و در نتیجه شاهد آسیبهای کمتر حاصل از این مواد باشیم.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14</a:t>
            </a:fld>
            <a:endParaRPr lang="en-US"/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01292"/>
            <a:ext cx="9967237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فواید نمایه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711018"/>
            <a:ext cx="10141055" cy="4360598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دستیابی به نقشه کلی از وضعیت فعلی مدیریت مواد شیمیایی در کشور شامل امکانات، نیروهای انسانی، مناطق پرخطر، مواد شیمیایی تولیدی، مصرفی، صادرات و واردات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این نمایه می تواند برای گروه های مختلف از جمله دولتمردان، کارشناسان حوزه های </a:t>
            </a:r>
            <a:r>
              <a:rPr lang="fa-IR" dirty="0" err="1" smtClean="0">
                <a:cs typeface="B Yekan" panose="00000400000000000000" pitchFamily="2" charset="-78"/>
              </a:rPr>
              <a:t>های</a:t>
            </a:r>
            <a:r>
              <a:rPr lang="fa-IR" dirty="0" smtClean="0">
                <a:cs typeface="B Yekan" panose="00000400000000000000" pitchFamily="2" charset="-78"/>
              </a:rPr>
              <a:t> بهداشت، اساتید و دانشجویان دانشگاه ها و حتی عموم جامعه مفید واقع شود.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15</a:t>
            </a:fld>
            <a:endParaRPr lang="en-US"/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01292"/>
            <a:ext cx="9967237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جزئیات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نمایه ایمنی شیمیایی ملی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711018"/>
            <a:ext cx="10141055" cy="4360598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بخش1 : اطلاعات زمینه ای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بخش 2:  تولید، واردات، صادرات، نگهداری، حمل و نقل، مصرف و دفع مواد شیمیایی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اطلاعات مرتبط با تولید، صادرات، نگهداری، حمل و نقل، مصرف و دفع مواد </a:t>
            </a:r>
            <a:r>
              <a:rPr lang="fa-IR" dirty="0" smtClean="0">
                <a:cs typeface="B Yekan" panose="00000400000000000000" pitchFamily="2" charset="-78"/>
              </a:rPr>
              <a:t>شیمیایی:</a:t>
            </a:r>
            <a:endParaRPr lang="fa-IR" dirty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400" dirty="0">
                <a:cs typeface="B Yekan" panose="00000400000000000000" pitchFamily="2" charset="-78"/>
              </a:rPr>
              <a:t>شامل دسته بندی مواد شیمیایی مصرفی، نگهداری، حمل و نقل، ضایعات شیمیایی، وضعیت کلی امکانات فنی </a:t>
            </a:r>
            <a:r>
              <a:rPr lang="fa-IR" sz="2400" dirty="0" err="1">
                <a:cs typeface="B Yekan" panose="00000400000000000000" pitchFamily="2" charset="-78"/>
              </a:rPr>
              <a:t>بازیافت</a:t>
            </a:r>
            <a:r>
              <a:rPr lang="fa-IR" sz="2400" dirty="0">
                <a:cs typeface="B Yekan" panose="00000400000000000000" pitchFamily="2" charset="-78"/>
              </a:rPr>
              <a:t> و دفع مواد شیمیایی و دارویی 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بخش 3 : مسائل دارای اولویت در تمامی مراحل چرخه مواد </a:t>
            </a:r>
            <a:r>
              <a:rPr lang="fa-IR" dirty="0" smtClean="0">
                <a:cs typeface="B Yekan" panose="00000400000000000000" pitchFamily="2" charset="-78"/>
              </a:rPr>
              <a:t>شیمیایی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بخش 4: ابزارهای قانونی و سازوکارهای فاقد جنبه قانونی در مدیریت مواد شیمیایی</a:t>
            </a:r>
            <a:endParaRPr lang="fa-IR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مرکز سلامت محیط و کار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01292"/>
            <a:ext cx="9967237" cy="1325563"/>
          </a:xfrm>
        </p:spPr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جزئیات نمایه ایمنی شیمیایی ملی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711018"/>
            <a:ext cx="10141055" cy="4360598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بخش </a:t>
            </a:r>
            <a:r>
              <a:rPr lang="fa-IR" dirty="0">
                <a:cs typeface="B Yekan" panose="00000400000000000000" pitchFamily="2" charset="-78"/>
              </a:rPr>
              <a:t>5: وزارتخانه ها ، سازمان ها یا </a:t>
            </a:r>
            <a:r>
              <a:rPr lang="fa-IR" dirty="0" err="1">
                <a:cs typeface="B Yekan" panose="00000400000000000000" pitchFamily="2" charset="-78"/>
              </a:rPr>
              <a:t>سایرموسسات</a:t>
            </a:r>
            <a:r>
              <a:rPr lang="fa-IR" dirty="0">
                <a:cs typeface="B Yekan" panose="00000400000000000000" pitchFamily="2" charset="-78"/>
              </a:rPr>
              <a:t> مرتبط با مدیریت مواد و </a:t>
            </a:r>
            <a:r>
              <a:rPr lang="fa-IR" dirty="0" err="1">
                <a:cs typeface="B Yekan" panose="00000400000000000000" pitchFamily="2" charset="-78"/>
              </a:rPr>
              <a:t>پسماندهای</a:t>
            </a:r>
            <a:r>
              <a:rPr lang="fa-IR" dirty="0">
                <a:cs typeface="B Yekan" panose="00000400000000000000" pitchFamily="2" charset="-78"/>
              </a:rPr>
              <a:t> شیمیائی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بخش 6:  فعالیت های صنعتی، گروههای اجتماعی، تشکیلات حرفهای و بخشهای تحقیقاتی مرتبط با مواد شیمیایی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بخش 7: ظرفیت های مدیریت اطلاع رسانی، دسترسی به اطلاعات و استفاده از آنها</a:t>
            </a: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بخش 8: </a:t>
            </a:r>
            <a:r>
              <a:rPr lang="fa-IR" dirty="0" err="1">
                <a:cs typeface="B Yekan" panose="00000400000000000000" pitchFamily="2" charset="-78"/>
              </a:rPr>
              <a:t>زيرساختهاي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تكنيكي</a:t>
            </a:r>
            <a:endParaRPr lang="fa-IR" dirty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بخش 9 : </a:t>
            </a:r>
            <a:r>
              <a:rPr lang="fa-IR" dirty="0" err="1">
                <a:cs typeface="B Yekan" panose="00000400000000000000" pitchFamily="2" charset="-78"/>
              </a:rPr>
              <a:t>آمادگي</a:t>
            </a:r>
            <a:r>
              <a:rPr lang="fa-IR" dirty="0">
                <a:cs typeface="B Yekan" panose="00000400000000000000" pitchFamily="2" charset="-78"/>
              </a:rPr>
              <a:t> و مقابله با حوادث </a:t>
            </a:r>
            <a:r>
              <a:rPr lang="fa-IR" dirty="0" err="1">
                <a:cs typeface="B Yekan" panose="00000400000000000000" pitchFamily="2" charset="-78"/>
              </a:rPr>
              <a:t>شيميايي</a:t>
            </a:r>
            <a:r>
              <a:rPr lang="fa-IR" dirty="0">
                <a:cs typeface="B Yekan" panose="00000400000000000000" pitchFamily="2" charset="-78"/>
              </a:rPr>
              <a:t> و اقدامات پس از </a:t>
            </a:r>
            <a:r>
              <a:rPr lang="fa-IR" dirty="0" smtClean="0">
                <a:cs typeface="B Yekan" panose="00000400000000000000" pitchFamily="2" charset="-78"/>
              </a:rPr>
              <a:t>آن</a:t>
            </a:r>
            <a:endParaRPr lang="fa-IR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17</a:t>
            </a:fld>
            <a:endParaRPr lang="en-US"/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01292"/>
            <a:ext cx="9967237" cy="1325563"/>
          </a:xfrm>
        </p:spPr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جزئیات نمایه ایمنی شیمیایی ملی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1711018"/>
            <a:ext cx="10141055" cy="4360598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بخش </a:t>
            </a:r>
            <a:r>
              <a:rPr lang="fa-IR" dirty="0">
                <a:cs typeface="B Yekan" panose="00000400000000000000" pitchFamily="2" charset="-78"/>
              </a:rPr>
              <a:t>10: </a:t>
            </a:r>
            <a:r>
              <a:rPr lang="fa-IR" dirty="0" err="1">
                <a:cs typeface="B Yekan" panose="00000400000000000000" pitchFamily="2" charset="-78"/>
              </a:rPr>
              <a:t>آگاهي</a:t>
            </a:r>
            <a:r>
              <a:rPr lang="fa-IR" dirty="0">
                <a:cs typeface="B Yekan" panose="00000400000000000000" pitchFamily="2" charset="-78"/>
              </a:rPr>
              <a:t> و </a:t>
            </a:r>
            <a:r>
              <a:rPr lang="fa-IR" dirty="0" err="1">
                <a:cs typeface="B Yekan" panose="00000400000000000000" pitchFamily="2" charset="-78"/>
              </a:rPr>
              <a:t>درك</a:t>
            </a:r>
            <a:r>
              <a:rPr lang="fa-IR" dirty="0">
                <a:cs typeface="B Yekan" panose="00000400000000000000" pitchFamily="2" charset="-78"/>
              </a:rPr>
              <a:t> </a:t>
            </a:r>
            <a:r>
              <a:rPr lang="fa-IR" dirty="0" err="1">
                <a:cs typeface="B Yekan" panose="00000400000000000000" pitchFamily="2" charset="-78"/>
              </a:rPr>
              <a:t>كارگران</a:t>
            </a:r>
            <a:r>
              <a:rPr lang="fa-IR" dirty="0">
                <a:cs typeface="B Yekan" panose="00000400000000000000" pitchFamily="2" charset="-78"/>
              </a:rPr>
              <a:t> و عموم مردم، </a:t>
            </a:r>
            <a:r>
              <a:rPr lang="fa-IR" dirty="0" err="1">
                <a:cs typeface="B Yekan" panose="00000400000000000000" pitchFamily="2" charset="-78"/>
              </a:rPr>
              <a:t>فراگيري</a:t>
            </a:r>
            <a:r>
              <a:rPr lang="fa-IR" dirty="0">
                <a:cs typeface="B Yekan" panose="00000400000000000000" pitchFamily="2" charset="-78"/>
              </a:rPr>
              <a:t> و آموزش </a:t>
            </a:r>
            <a:r>
              <a:rPr lang="fa-IR" dirty="0" err="1">
                <a:cs typeface="B Yekan" panose="00000400000000000000" pitchFamily="2" charset="-78"/>
              </a:rPr>
              <a:t>گروههاي</a:t>
            </a:r>
            <a:r>
              <a:rPr lang="fa-IR" dirty="0">
                <a:cs typeface="B Yekan" panose="00000400000000000000" pitchFamily="2" charset="-78"/>
              </a:rPr>
              <a:t> هدف و </a:t>
            </a:r>
            <a:r>
              <a:rPr lang="fa-IR" dirty="0" err="1">
                <a:cs typeface="B Yekan" panose="00000400000000000000" pitchFamily="2" charset="-78"/>
              </a:rPr>
              <a:t>متخصصين</a:t>
            </a:r>
            <a:endParaRPr lang="fa-IR" dirty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بخش 11: ارتباطات </a:t>
            </a:r>
            <a:r>
              <a:rPr lang="fa-IR" dirty="0" err="1">
                <a:cs typeface="B Yekan" panose="00000400000000000000" pitchFamily="2" charset="-78"/>
              </a:rPr>
              <a:t>بين‌المللي</a:t>
            </a:r>
            <a:endParaRPr lang="fa-IR" dirty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بخش 12: منابع موجود و مورد </a:t>
            </a:r>
            <a:r>
              <a:rPr lang="fa-IR" dirty="0" err="1">
                <a:cs typeface="B Yekan" panose="00000400000000000000" pitchFamily="2" charset="-78"/>
              </a:rPr>
              <a:t>نياز</a:t>
            </a:r>
            <a:r>
              <a:rPr lang="fa-IR" dirty="0">
                <a:cs typeface="B Yekan" panose="00000400000000000000" pitchFamily="2" charset="-78"/>
              </a:rPr>
              <a:t> مديريت مواد </a:t>
            </a:r>
            <a:r>
              <a:rPr lang="fa-IR" dirty="0" err="1">
                <a:cs typeface="B Yekan" panose="00000400000000000000" pitchFamily="2" charset="-78"/>
              </a:rPr>
              <a:t>شيميايي</a:t>
            </a:r>
            <a:endParaRPr lang="fa-IR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18</a:t>
            </a:fld>
            <a:endParaRPr lang="en-US"/>
          </a:p>
        </p:txBody>
      </p:sp>
      <p:sp>
        <p:nvSpPr>
          <p:cNvPr id="13" name="Action Button: Home 12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03" y="2369289"/>
            <a:ext cx="10515600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سپاس از توجه شما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19</a:t>
            </a:fld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84496" cy="423531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  این مطلب شامل: </a:t>
            </a:r>
            <a:endParaRPr lang="en-US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400" i="1" u="sng" dirty="0" smtClean="0">
                <a:solidFill>
                  <a:srgbClr val="0070C0"/>
                </a:solidFill>
                <a:cs typeface="B Yekan" panose="00000400000000000000" pitchFamily="2" charset="-78"/>
              </a:rPr>
              <a:t>مقدمه</a:t>
            </a:r>
          </a:p>
          <a:p>
            <a:pPr algn="r" rtl="1"/>
            <a:r>
              <a:rPr lang="fa-IR" sz="2400" i="1" u="sng" dirty="0" smtClean="0">
                <a:solidFill>
                  <a:srgbClr val="0070C0"/>
                </a:solidFill>
                <a:cs typeface="B Yekan" panose="00000400000000000000" pitchFamily="2" charset="-78"/>
                <a:hlinkClick r:id="rId2" action="ppaction://hlinksldjump"/>
              </a:rPr>
              <a:t>هدف، دامنه، محورها</a:t>
            </a:r>
            <a:endParaRPr lang="fa-IR" sz="2400" i="1" u="sng" dirty="0" smtClean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r" rtl="1"/>
            <a:r>
              <a:rPr lang="ar-SA" sz="2400" i="1" u="sng" dirty="0" smtClean="0">
                <a:solidFill>
                  <a:srgbClr val="0070C0"/>
                </a:solidFill>
                <a:cs typeface="B Yekan" panose="00000400000000000000" pitchFamily="2" charset="-78"/>
                <a:hlinkClick r:id="rId3" action="ppaction://hlinksldjump"/>
              </a:rPr>
              <a:t>نقش </a:t>
            </a:r>
            <a:r>
              <a:rPr lang="ar-SA" sz="2400" i="1" u="sng" dirty="0">
                <a:solidFill>
                  <a:srgbClr val="0070C0"/>
                </a:solidFill>
                <a:cs typeface="B Yekan" panose="00000400000000000000" pitchFamily="2" charset="-78"/>
                <a:hlinkClick r:id="rId3" action="ppaction://hlinksldjump"/>
              </a:rPr>
              <a:t>بخش بهداشت در اجرای رویکرد استراتژیک به مدیریت مواد شیمیایی</a:t>
            </a:r>
            <a:endParaRPr lang="en-US" sz="2400" i="1" u="sng" dirty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r" rtl="1"/>
            <a:r>
              <a:rPr lang="ar-SA" sz="2400" i="1" u="sng" dirty="0">
                <a:solidFill>
                  <a:srgbClr val="0070C0"/>
                </a:solidFill>
                <a:cs typeface="B Yekan" panose="00000400000000000000" pitchFamily="2" charset="-78"/>
                <a:hlinkClick r:id="rId4" action="ppaction://hlinksldjump"/>
              </a:rPr>
              <a:t>اقدامات </a:t>
            </a:r>
            <a:r>
              <a:rPr lang="ar-SA" sz="2400" i="1" u="sng" dirty="0" smtClean="0">
                <a:solidFill>
                  <a:srgbClr val="0070C0"/>
                </a:solidFill>
                <a:cs typeface="B Yekan" panose="00000400000000000000" pitchFamily="2" charset="-78"/>
                <a:hlinkClick r:id="rId4" action="ppaction://hlinksldjump"/>
              </a:rPr>
              <a:t>ایران</a:t>
            </a:r>
            <a:endParaRPr lang="fa-IR" sz="2400" i="1" u="sng" dirty="0" smtClean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r" rtl="1"/>
            <a:r>
              <a:rPr lang="ar-SA" sz="2400" i="1" u="sng" dirty="0">
                <a:solidFill>
                  <a:srgbClr val="0070C0"/>
                </a:solidFill>
                <a:cs typeface="B Yekan" panose="00000400000000000000" pitchFamily="2" charset="-78"/>
                <a:hlinkClick r:id="rId5" action="ppaction://hlinksldjump"/>
              </a:rPr>
              <a:t>پروفایل ایمنی </a:t>
            </a:r>
            <a:r>
              <a:rPr lang="ar-SA" sz="2400" i="1" u="sng" dirty="0" smtClean="0">
                <a:solidFill>
                  <a:srgbClr val="0070C0"/>
                </a:solidFill>
                <a:cs typeface="B Yekan" panose="00000400000000000000" pitchFamily="2" charset="-78"/>
                <a:hlinkClick r:id="rId5" action="ppaction://hlinksldjump"/>
              </a:rPr>
              <a:t>شیمیایی</a:t>
            </a:r>
            <a:endParaRPr lang="fa-IR" sz="2400" i="1" u="sng" dirty="0" smtClean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r" rtl="1"/>
            <a:endParaRPr lang="en-US" sz="2400" i="1" u="sng" dirty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r" rtl="1"/>
            <a:endParaRPr lang="en-US" sz="2400" i="1" u="sng" dirty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r" rtl="1"/>
            <a:endParaRPr lang="fa-IR" sz="2400" i="1" u="sng" dirty="0" smtClean="0">
              <a:solidFill>
                <a:srgbClr val="0070C0"/>
              </a:solidFill>
              <a:cs typeface="B Yekan" panose="00000400000000000000" pitchFamily="2" charset="-78"/>
            </a:endParaRPr>
          </a:p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4496" cy="13255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کلیات مطالب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  <a:ea typeface="A Nahar-Bold" panose="020B0800040000020004" pitchFamily="34" charset="-78"/>
              <a:cs typeface="A Nahar-Bold" panose="020B0800040000020004" pitchFamily="34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مقدمه ای بر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A Nahar-Bold" panose="020B0800040000020004" pitchFamily="34" charset="-78"/>
                <a:cs typeface="A Nahar-Bold" panose="020B0800040000020004" pitchFamily="34" charset="-78"/>
              </a:rPr>
              <a:t>SAICM</a:t>
            </a:r>
            <a:endParaRPr lang="fa-I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267"/>
            <a:ext cx="10295021" cy="4370255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b="1" dirty="0" err="1">
                <a:cs typeface="B Yekan" panose="00000400000000000000" pitchFamily="2" charset="-78"/>
              </a:rPr>
              <a:t>سایکم</a:t>
            </a:r>
            <a:r>
              <a:rPr lang="fa-IR" b="1" dirty="0">
                <a:cs typeface="B Yekan" panose="00000400000000000000" pitchFamily="2" charset="-78"/>
              </a:rPr>
              <a:t>: رویکرد استراتژیک به مدیریت بین </a:t>
            </a:r>
            <a:r>
              <a:rPr lang="fa-IR" b="1" dirty="0" err="1">
                <a:cs typeface="B Yekan" panose="00000400000000000000" pitchFamily="2" charset="-78"/>
              </a:rPr>
              <a:t>المللی</a:t>
            </a:r>
            <a:r>
              <a:rPr lang="fa-IR" b="1" dirty="0">
                <a:cs typeface="B Yekan" panose="00000400000000000000" pitchFamily="2" charset="-78"/>
              </a:rPr>
              <a:t> مواد شیمیایی </a:t>
            </a:r>
          </a:p>
          <a:p>
            <a:pPr marL="0" indent="0" algn="just" rtl="1">
              <a:buNone/>
            </a:pPr>
            <a:r>
              <a:rPr lang="en-US" sz="2400" b="1" dirty="0">
                <a:cs typeface="B Yekan" panose="00000400000000000000" pitchFamily="2" charset="-78"/>
              </a:rPr>
              <a:t>S</a:t>
            </a:r>
            <a:r>
              <a:rPr lang="en-US" sz="2400" dirty="0">
                <a:cs typeface="B Yekan" panose="00000400000000000000" pitchFamily="2" charset="-78"/>
              </a:rPr>
              <a:t>trategic </a:t>
            </a:r>
            <a:r>
              <a:rPr lang="en-US" sz="2400" b="1" dirty="0">
                <a:cs typeface="B Yekan" panose="00000400000000000000" pitchFamily="2" charset="-78"/>
              </a:rPr>
              <a:t>A</a:t>
            </a:r>
            <a:r>
              <a:rPr lang="en-US" sz="2400" dirty="0">
                <a:cs typeface="B Yekan" panose="00000400000000000000" pitchFamily="2" charset="-78"/>
              </a:rPr>
              <a:t>pproach to </a:t>
            </a:r>
            <a:r>
              <a:rPr lang="en-US" sz="2400" b="1" dirty="0">
                <a:cs typeface="B Yekan" panose="00000400000000000000" pitchFamily="2" charset="-78"/>
              </a:rPr>
              <a:t>I</a:t>
            </a:r>
            <a:r>
              <a:rPr lang="en-US" sz="2400" dirty="0">
                <a:cs typeface="B Yekan" panose="00000400000000000000" pitchFamily="2" charset="-78"/>
              </a:rPr>
              <a:t>nternational </a:t>
            </a:r>
            <a:r>
              <a:rPr lang="en-US" sz="2400" b="1" dirty="0">
                <a:cs typeface="B Yekan" panose="00000400000000000000" pitchFamily="2" charset="-78"/>
              </a:rPr>
              <a:t>C</a:t>
            </a:r>
            <a:r>
              <a:rPr lang="en-US" sz="2400" dirty="0">
                <a:cs typeface="B Yekan" panose="00000400000000000000" pitchFamily="2" charset="-78"/>
              </a:rPr>
              <a:t>hemicals </a:t>
            </a:r>
            <a:r>
              <a:rPr lang="en-US" sz="2400" b="1" dirty="0">
                <a:cs typeface="B Yekan" panose="00000400000000000000" pitchFamily="2" charset="-78"/>
              </a:rPr>
              <a:t>M</a:t>
            </a:r>
            <a:r>
              <a:rPr lang="en-US" sz="2400" dirty="0">
                <a:cs typeface="B Yekan" panose="00000400000000000000" pitchFamily="2" charset="-78"/>
              </a:rPr>
              <a:t>anagement (</a:t>
            </a:r>
            <a:r>
              <a:rPr lang="en-US" sz="2400" dirty="0" smtClean="0">
                <a:cs typeface="B Yekan" panose="00000400000000000000" pitchFamily="2" charset="-78"/>
              </a:rPr>
              <a:t>SAICM</a:t>
            </a:r>
            <a:endParaRPr lang="fa-IR" sz="2400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در </a:t>
            </a:r>
            <a:r>
              <a:rPr lang="fa-IR" dirty="0">
                <a:cs typeface="B Yekan" panose="00000400000000000000" pitchFamily="2" charset="-78"/>
              </a:rPr>
              <a:t>راستای دستیابی به توسعه پایدار، </a:t>
            </a:r>
            <a:r>
              <a:rPr lang="fa-IR" dirty="0" err="1">
                <a:cs typeface="B Yekan" panose="00000400000000000000" pitchFamily="2" charset="-78"/>
              </a:rPr>
              <a:t>معاهدات</a:t>
            </a:r>
            <a:r>
              <a:rPr lang="fa-IR" dirty="0">
                <a:cs typeface="B Yekan" panose="00000400000000000000" pitchFamily="2" charset="-78"/>
              </a:rPr>
              <a:t> بین </a:t>
            </a:r>
            <a:r>
              <a:rPr lang="fa-IR" dirty="0" err="1">
                <a:cs typeface="B Yekan" panose="00000400000000000000" pitchFamily="2" charset="-78"/>
              </a:rPr>
              <a:t>المللی</a:t>
            </a:r>
            <a:r>
              <a:rPr lang="fa-IR" dirty="0">
                <a:cs typeface="B Yekan" panose="00000400000000000000" pitchFamily="2" charset="-78"/>
              </a:rPr>
              <a:t> مختلفی به منظور حذف و یا کاهش </a:t>
            </a:r>
            <a:r>
              <a:rPr lang="fa-IR" dirty="0" smtClean="0">
                <a:cs typeface="B Yekan" panose="00000400000000000000" pitchFamily="2" charset="-78"/>
              </a:rPr>
              <a:t>اثرات مواد شیمیایی پایه </a:t>
            </a:r>
            <a:r>
              <a:rPr lang="fa-IR" dirty="0">
                <a:cs typeface="B Yekan" panose="00000400000000000000" pitchFamily="2" charset="-78"/>
              </a:rPr>
              <a:t>گذاری شده است.</a:t>
            </a:r>
          </a:p>
          <a:p>
            <a:pPr marL="0" indent="0" algn="just" rtl="1">
              <a:buNone/>
            </a:pP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از </a:t>
            </a:r>
            <a:r>
              <a:rPr lang="fa-IR" dirty="0">
                <a:cs typeface="B Yekan" panose="00000400000000000000" pitchFamily="2" charset="-78"/>
              </a:rPr>
              <a:t>جمله این </a:t>
            </a:r>
            <a:r>
              <a:rPr lang="fa-IR" dirty="0" err="1">
                <a:cs typeface="B Yekan" panose="00000400000000000000" pitchFamily="2" charset="-78"/>
              </a:rPr>
              <a:t>معاهدات</a:t>
            </a:r>
            <a:r>
              <a:rPr lang="fa-IR" dirty="0">
                <a:cs typeface="B Yekan" panose="00000400000000000000" pitchFamily="2" charset="-78"/>
              </a:rPr>
              <a:t> رویکرد استراتژیک به مدیریت بین </a:t>
            </a:r>
            <a:r>
              <a:rPr lang="fa-IR" dirty="0" err="1">
                <a:cs typeface="B Yekan" panose="00000400000000000000" pitchFamily="2" charset="-78"/>
              </a:rPr>
              <a:t>المللی</a:t>
            </a:r>
            <a:r>
              <a:rPr lang="fa-IR" dirty="0">
                <a:cs typeface="B Yekan" panose="00000400000000000000" pitchFamily="2" charset="-78"/>
              </a:rPr>
              <a:t> مواد شیمیایی است که نوعی چارچوب سیاسی برای مدیریت مواد شیمیایی است. </a:t>
            </a:r>
          </a:p>
          <a:p>
            <a:pPr marL="0" indent="0" algn="just" rtl="1">
              <a:buNone/>
            </a:pPr>
            <a:endParaRPr lang="fa-IR" dirty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3</a:t>
            </a:fld>
            <a:endParaRPr lang="en-US"/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مقدمه ای بر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ea typeface="A Nahar-Bold" panose="020B0800040000020004" pitchFamily="34" charset="-78"/>
                <a:cs typeface="A Nahar-Bold" panose="020B0800040000020004" pitchFamily="34" charset="-78"/>
              </a:rPr>
              <a:t>SAICM</a:t>
            </a:r>
            <a:endParaRPr lang="fa-I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267"/>
            <a:ext cx="10295021" cy="4370255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دبیرخانه </a:t>
            </a:r>
            <a:r>
              <a:rPr lang="fa-IR" dirty="0" err="1">
                <a:cs typeface="B Yekan" panose="00000400000000000000" pitchFamily="2" charset="-78"/>
              </a:rPr>
              <a:t>سایکم</a:t>
            </a:r>
            <a:r>
              <a:rPr lang="fa-IR" dirty="0">
                <a:cs typeface="B Yekan" panose="00000400000000000000" pitchFamily="2" charset="-78"/>
              </a:rPr>
              <a:t> توسط برنامه زیست محیطی سازمان ملل </a:t>
            </a:r>
            <a:r>
              <a:rPr lang="fa-IR" dirty="0" smtClean="0">
                <a:cs typeface="B Yekan" panose="00000400000000000000" pitchFamily="2" charset="-78"/>
              </a:rPr>
              <a:t>در ژنو میزبانی </a:t>
            </a:r>
            <a:r>
              <a:rPr lang="fa-IR" dirty="0">
                <a:cs typeface="B Yekan" panose="00000400000000000000" pitchFamily="2" charset="-78"/>
              </a:rPr>
              <a:t>می شود</a:t>
            </a:r>
            <a:r>
              <a:rPr lang="fa-IR" dirty="0" smtClean="0">
                <a:cs typeface="B Yekan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err="1">
                <a:cs typeface="B Yekan" panose="00000400000000000000" pitchFamily="2" charset="-78"/>
              </a:rPr>
              <a:t>سایکم</a:t>
            </a:r>
            <a:r>
              <a:rPr lang="fa-IR" dirty="0">
                <a:cs typeface="B Yekan" panose="00000400000000000000" pitchFamily="2" charset="-78"/>
              </a:rPr>
              <a:t> در کنفرانس بین </a:t>
            </a:r>
            <a:r>
              <a:rPr lang="fa-IR" dirty="0" err="1">
                <a:cs typeface="B Yekan" panose="00000400000000000000" pitchFamily="2" charset="-78"/>
              </a:rPr>
              <a:t>المللی</a:t>
            </a:r>
            <a:r>
              <a:rPr lang="fa-IR" dirty="0">
                <a:cs typeface="B Yekan" panose="00000400000000000000" pitchFamily="2" charset="-78"/>
              </a:rPr>
              <a:t> مدیریت مواد شیمیایی در دوبی، </a:t>
            </a:r>
            <a:r>
              <a:rPr lang="fa-IR" dirty="0" err="1">
                <a:cs typeface="B Yekan" panose="00000400000000000000" pitchFamily="2" charset="-78"/>
              </a:rPr>
              <a:t>امارات</a:t>
            </a:r>
            <a:r>
              <a:rPr lang="fa-IR" dirty="0">
                <a:cs typeface="B Yekan" panose="00000400000000000000" pitchFamily="2" charset="-78"/>
              </a:rPr>
              <a:t> متحده عربی، 6 فوریه 2006 مورد پذیرش واقع شد. </a:t>
            </a:r>
          </a:p>
          <a:p>
            <a:pPr marL="0" indent="0" algn="just" rtl="1">
              <a:buNone/>
            </a:pPr>
            <a:endParaRPr lang="fa-IR" dirty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 smtClean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4</a:t>
            </a:fld>
            <a:endParaRPr lang="en-US"/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4509186"/>
            <a:ext cx="27813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هدف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267"/>
            <a:ext cx="10295021" cy="4370255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رویکرد استراتژیک در پی حمایت هدفی است که در سال 2002 اجلاس جهانی </a:t>
            </a:r>
            <a:r>
              <a:rPr lang="fa-IR" dirty="0" err="1">
                <a:cs typeface="B Yekan" panose="00000400000000000000" pitchFamily="2" charset="-78"/>
              </a:rPr>
              <a:t>ژوهانسبورگ</a:t>
            </a:r>
            <a:r>
              <a:rPr lang="fa-IR" dirty="0">
                <a:cs typeface="B Yekan" panose="00000400000000000000" pitchFamily="2" charset="-78"/>
              </a:rPr>
              <a:t> در زمینه توسعه پایدار و اطمینان از دستیابی به آن تا سال 2020 به تصویب رسیدند. این هدف چنین بیان شد: </a:t>
            </a: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endParaRPr lang="fa-IR" dirty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«تولید و استفاده از مواد شیمیایی به صورتی باشد که حداقل اثرات نامطلوب را بر سلامت انسان و محیط زیست داشته باشد»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5</a:t>
            </a:fld>
            <a:endParaRPr lang="en-US"/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دامنه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35318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دامنه رویکرد استراتژیک شامل</a:t>
            </a:r>
            <a:r>
              <a:rPr lang="fa-IR" dirty="0" smtClean="0">
                <a:cs typeface="B Yekan" panose="00000400000000000000" pitchFamily="2" charset="-78"/>
              </a:rPr>
              <a:t>:</a:t>
            </a:r>
          </a:p>
          <a:p>
            <a:pPr marL="0" indent="0" algn="r" rtl="1">
              <a:buNone/>
            </a:pPr>
            <a:endParaRPr lang="fa-IR" dirty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جنبه </a:t>
            </a:r>
            <a:r>
              <a:rPr lang="fa-IR" dirty="0">
                <a:cs typeface="B Yekan" panose="00000400000000000000" pitchFamily="2" charset="-78"/>
              </a:rPr>
              <a:t>های زیست محیطی، اقتصادی، بهداشتی و شغلی مواد شیمیایی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مواد </a:t>
            </a:r>
            <a:r>
              <a:rPr lang="fa-IR" dirty="0">
                <a:cs typeface="B Yekan" panose="00000400000000000000" pitchFamily="2" charset="-78"/>
              </a:rPr>
              <a:t>شیمیایی کشاورزی و صنعتی از دیدگاه ارتقاء توسعه پایدار و پوشش مواد شیمیایی در همه مراحل چرخه زندگیشان شامل محصولات حاوی آنها.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محورها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1813099"/>
            <a:ext cx="10006491" cy="4235318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محورهای </a:t>
            </a:r>
            <a:r>
              <a:rPr lang="fa-IR" dirty="0" err="1">
                <a:cs typeface="B Yekan" panose="00000400000000000000" pitchFamily="2" charset="-78"/>
              </a:rPr>
              <a:t>سایکم</a:t>
            </a:r>
            <a:r>
              <a:rPr lang="fa-IR" dirty="0" smtClean="0">
                <a:cs typeface="B Yekan" panose="00000400000000000000" pitchFamily="2" charset="-78"/>
              </a:rPr>
              <a:t>:</a:t>
            </a:r>
          </a:p>
          <a:p>
            <a:pPr marL="0" indent="0" algn="just" rtl="1">
              <a:buNone/>
            </a:pPr>
            <a:endParaRPr lang="fa-IR" dirty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cs typeface="B Yekan" panose="00000400000000000000" pitchFamily="2" charset="-78"/>
              </a:rPr>
              <a:t>الف- کاهش </a:t>
            </a:r>
            <a:r>
              <a:rPr lang="fa-IR" dirty="0" smtClean="0">
                <a:cs typeface="B Yekan" panose="00000400000000000000" pitchFamily="2" charset="-78"/>
              </a:rPr>
              <a:t>ریسک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ب- </a:t>
            </a:r>
            <a:r>
              <a:rPr lang="fa-IR" dirty="0">
                <a:cs typeface="B Yekan" panose="00000400000000000000" pitchFamily="2" charset="-78"/>
              </a:rPr>
              <a:t>افزایش دانش و اطلاعات </a:t>
            </a: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پ- </a:t>
            </a:r>
            <a:r>
              <a:rPr lang="fa-IR" dirty="0">
                <a:cs typeface="B Yekan" panose="00000400000000000000" pitchFamily="2" charset="-78"/>
              </a:rPr>
              <a:t>حکمرانی </a:t>
            </a:r>
            <a:r>
              <a:rPr lang="fa-IR" dirty="0" smtClean="0">
                <a:cs typeface="B Yekan" panose="00000400000000000000" pitchFamily="2" charset="-78"/>
              </a:rPr>
              <a:t>(دولتمردان)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ت- </a:t>
            </a:r>
            <a:r>
              <a:rPr lang="fa-IR" dirty="0">
                <a:cs typeface="B Yekan" panose="00000400000000000000" pitchFamily="2" charset="-78"/>
              </a:rPr>
              <a:t>ظرفیت سازی و همکاری فنی </a:t>
            </a: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ث- </a:t>
            </a:r>
            <a:r>
              <a:rPr lang="fa-IR" dirty="0">
                <a:cs typeface="B Yekan" panose="00000400000000000000" pitchFamily="2" charset="-78"/>
              </a:rPr>
              <a:t>نقل و انتقال بین </a:t>
            </a:r>
            <a:r>
              <a:rPr lang="fa-IR" dirty="0" err="1">
                <a:cs typeface="B Yekan" panose="00000400000000000000" pitchFamily="2" charset="-78"/>
              </a:rPr>
              <a:t>المللی</a:t>
            </a:r>
            <a:r>
              <a:rPr lang="fa-IR" dirty="0">
                <a:cs typeface="B Yekan" panose="00000400000000000000" pitchFamily="2" charset="-78"/>
              </a:rPr>
              <a:t> غیرقانونی </a:t>
            </a: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7</a:t>
            </a:fld>
            <a:endParaRPr lang="en-US"/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نقش بخش بهداشت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97" y="1690688"/>
            <a:ext cx="10551041" cy="4370255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نقشهای </a:t>
            </a:r>
            <a:r>
              <a:rPr lang="fa-IR" dirty="0">
                <a:cs typeface="B Yekan" panose="00000400000000000000" pitchFamily="2" charset="-78"/>
              </a:rPr>
              <a:t>کلیدی بخش بهداشت  در مدیریت مواد شیمیایی مرتبط با </a:t>
            </a:r>
            <a:r>
              <a:rPr lang="fa-IR" dirty="0" err="1" smtClean="0">
                <a:cs typeface="B Yekan" panose="00000400000000000000" pitchFamily="2" charset="-78"/>
              </a:rPr>
              <a:t>سایکم</a:t>
            </a:r>
            <a:r>
              <a:rPr lang="fa-IR" dirty="0" smtClean="0">
                <a:cs typeface="B Yekan" panose="00000400000000000000" pitchFamily="2" charset="-78"/>
              </a:rPr>
              <a:t> شامل:</a:t>
            </a:r>
          </a:p>
          <a:p>
            <a:pPr marL="0" indent="0" algn="just" rtl="1">
              <a:buNone/>
            </a:pPr>
            <a:endParaRPr lang="fa-IR" dirty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•جمع </a:t>
            </a:r>
            <a:r>
              <a:rPr lang="fa-IR" dirty="0">
                <a:cs typeface="B Yekan" panose="00000400000000000000" pitchFamily="2" charset="-78"/>
              </a:rPr>
              <a:t>آوری شواهد در </a:t>
            </a:r>
            <a:r>
              <a:rPr lang="fa-IR" dirty="0" smtClean="0">
                <a:cs typeface="B Yekan" panose="00000400000000000000" pitchFamily="2" charset="-78"/>
              </a:rPr>
              <a:t>مورد </a:t>
            </a:r>
            <a:r>
              <a:rPr lang="fa-IR" dirty="0" err="1" smtClean="0">
                <a:cs typeface="B Yekan" panose="00000400000000000000" pitchFamily="2" charset="-78"/>
              </a:rPr>
              <a:t>ریسکهای</a:t>
            </a: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ناشی از مواد شیمیایی و مطلع سازی جامعه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•پیشگیری </a:t>
            </a:r>
            <a:r>
              <a:rPr lang="fa-IR" dirty="0">
                <a:cs typeface="B Yekan" panose="00000400000000000000" pitchFamily="2" charset="-78"/>
              </a:rPr>
              <a:t>و مدیریت بحرانهای مرتبط با مواد شیمیایی شامل درمان قربانیان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•کارکردن </a:t>
            </a:r>
            <a:r>
              <a:rPr lang="fa-IR" dirty="0">
                <a:cs typeface="B Yekan" panose="00000400000000000000" pitchFamily="2" charset="-78"/>
              </a:rPr>
              <a:t>با </a:t>
            </a:r>
            <a:r>
              <a:rPr lang="fa-IR" dirty="0" smtClean="0">
                <a:cs typeface="B Yekan" panose="00000400000000000000" pitchFamily="2" charset="-78"/>
              </a:rPr>
              <a:t>بخشهای </a:t>
            </a:r>
            <a:r>
              <a:rPr lang="fa-IR" dirty="0">
                <a:cs typeface="B Yekan" panose="00000400000000000000" pitchFamily="2" charset="-78"/>
              </a:rPr>
              <a:t>مختلف در اجرای اقدامات و ارائه </a:t>
            </a:r>
            <a:r>
              <a:rPr lang="fa-IR" dirty="0" err="1" smtClean="0">
                <a:cs typeface="B Yekan" panose="00000400000000000000" pitchFamily="2" charset="-78"/>
              </a:rPr>
              <a:t>جایگزینهای</a:t>
            </a:r>
            <a:r>
              <a:rPr lang="fa-IR" dirty="0" smtClean="0">
                <a:cs typeface="B Yekan" panose="00000400000000000000" pitchFamily="2" charset="-78"/>
              </a:rPr>
              <a:t> ایمن تر با </a:t>
            </a:r>
            <a:r>
              <a:rPr lang="fa-IR" dirty="0">
                <a:cs typeface="B Yekan" panose="00000400000000000000" pitchFamily="2" charset="-78"/>
              </a:rPr>
              <a:t>تاکید ویژه بر جمعیت های آسیب پذیر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•ارزیابی </a:t>
            </a:r>
            <a:r>
              <a:rPr lang="fa-IR" dirty="0">
                <a:cs typeface="B Yekan" panose="00000400000000000000" pitchFamily="2" charset="-78"/>
              </a:rPr>
              <a:t>اثرات سیاست های مدیریت مواد شیمیایی از طرق پایش و ارزشیابی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•اشتراک </a:t>
            </a:r>
            <a:r>
              <a:rPr lang="fa-IR" dirty="0">
                <a:cs typeface="B Yekan" panose="00000400000000000000" pitchFamily="2" charset="-78"/>
              </a:rPr>
              <a:t>اطلاعات مرتبط با مکانیسم های بین </a:t>
            </a:r>
            <a:r>
              <a:rPr lang="fa-IR" dirty="0" err="1">
                <a:cs typeface="B Yekan" panose="00000400000000000000" pitchFamily="2" charset="-78"/>
              </a:rPr>
              <a:t>المللی</a:t>
            </a:r>
            <a:r>
              <a:rPr lang="fa-IR" dirty="0">
                <a:cs typeface="B Yekan" panose="00000400000000000000" pitchFamily="2" charset="-78"/>
              </a:rPr>
              <a:t> برای حل مشکلات مرتبط</a:t>
            </a:r>
          </a:p>
          <a:p>
            <a:pPr marL="0" indent="0" algn="just" rtl="1">
              <a:buNone/>
            </a:pPr>
            <a:endParaRPr lang="fa-IR" dirty="0" smtClean="0">
              <a:cs typeface="B Yekan" panose="00000400000000000000" pitchFamily="2" charset="-78"/>
            </a:endParaRPr>
          </a:p>
          <a:p>
            <a:pPr algn="just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8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8</a:t>
            </a:fld>
            <a:endParaRPr lang="en-US"/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اقدامات ایران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267"/>
            <a:ext cx="10295021" cy="4370255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جمهوری </a:t>
            </a:r>
            <a:r>
              <a:rPr lang="fa-IR" dirty="0">
                <a:cs typeface="B Yekan" panose="00000400000000000000" pitchFamily="2" charset="-78"/>
              </a:rPr>
              <a:t>اسلامی ایران نیز متعهد به مقررات مرتبط با </a:t>
            </a:r>
            <a:r>
              <a:rPr lang="fa-IR" dirty="0" err="1">
                <a:cs typeface="B Yekan" panose="00000400000000000000" pitchFamily="2" charset="-78"/>
              </a:rPr>
              <a:t>سایکم</a:t>
            </a:r>
            <a:r>
              <a:rPr lang="fa-IR" dirty="0">
                <a:cs typeface="B Yekan" panose="00000400000000000000" pitchFamily="2" charset="-78"/>
              </a:rPr>
              <a:t> بوده و در حال تکمیل اقدامات مرتبط با محورهای </a:t>
            </a:r>
            <a:r>
              <a:rPr lang="fa-IR" dirty="0" err="1">
                <a:cs typeface="B Yekan" panose="00000400000000000000" pitchFamily="2" charset="-78"/>
              </a:rPr>
              <a:t>سایکم</a:t>
            </a:r>
            <a:r>
              <a:rPr lang="fa-IR" dirty="0">
                <a:cs typeface="B Yekan" panose="00000400000000000000" pitchFamily="2" charset="-78"/>
              </a:rPr>
              <a:t> می باشد. </a:t>
            </a: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ایران </a:t>
            </a:r>
            <a:r>
              <a:rPr lang="fa-IR" dirty="0">
                <a:cs typeface="B Yekan" panose="00000400000000000000" pitchFamily="2" charset="-78"/>
              </a:rPr>
              <a:t>همچنین در عمده اجلاس های مرتبط از سوی وزارت امور خارجه، سازمان محیط زیست و وزارت بهداشت درمان و آموزش پزشکی شرکت داشته است</a:t>
            </a:r>
            <a:r>
              <a:rPr lang="fa-IR" dirty="0" smtClean="0">
                <a:cs typeface="B Yekan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 </a:t>
            </a:r>
            <a:r>
              <a:rPr lang="fa-IR" dirty="0">
                <a:cs typeface="B Yekan" panose="00000400000000000000" pitchFamily="2" charset="-78"/>
              </a:rPr>
              <a:t>همچنین در سال 1398 موفق به تهیه نمایه ایمنی شیمیایی خود شد. </a:t>
            </a:r>
            <a:endParaRPr lang="fa-IR" dirty="0" smtClean="0">
              <a:cs typeface="B Yeka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 smtClean="0">
                <a:cs typeface="B Yekan" panose="00000400000000000000" pitchFamily="2" charset="-78"/>
              </a:rPr>
              <a:t>تهیه </a:t>
            </a:r>
            <a:r>
              <a:rPr lang="fa-IR" dirty="0">
                <a:cs typeface="B Yekan" panose="00000400000000000000" pitchFamily="2" charset="-78"/>
              </a:rPr>
              <a:t>نمایه شیمیایی بخش کوچک و گام اول </a:t>
            </a:r>
            <a:r>
              <a:rPr lang="fa-IR" dirty="0" err="1">
                <a:cs typeface="B Yekan" panose="00000400000000000000" pitchFamily="2" charset="-78"/>
              </a:rPr>
              <a:t>سایکم</a:t>
            </a:r>
            <a:r>
              <a:rPr lang="fa-IR" dirty="0">
                <a:cs typeface="B Yekan" panose="00000400000000000000" pitchFamily="2" charset="-78"/>
              </a:rPr>
              <a:t> بوده و نیاز به هماهنگی های زیاد جهت اجرای موفق این برنامه وجود دارد. تحریم های اخیر ایالات متحده علیه ایران نیز منجر به پیچیده شدن این موضوع شده است.</a:t>
            </a:r>
          </a:p>
          <a:p>
            <a:pPr marL="0" indent="0" algn="just" rtl="1">
              <a:buNone/>
            </a:pPr>
            <a:endParaRPr lang="fa-IR" dirty="0" smtClean="0">
              <a:cs typeface="B Yek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53800" y="0"/>
            <a:ext cx="8382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nextslide" highlightClick="1"/>
          </p:cNvPr>
          <p:cNvSpPr/>
          <p:nvPr/>
        </p:nvSpPr>
        <p:spPr>
          <a:xfrm>
            <a:off x="11806926" y="6380358"/>
            <a:ext cx="326602" cy="326602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End 21">
            <a:hlinkClick r:id="" action="ppaction://hlinkshowjump?jump=previousslide" highlightClick="1"/>
          </p:cNvPr>
          <p:cNvSpPr/>
          <p:nvPr/>
        </p:nvSpPr>
        <p:spPr>
          <a:xfrm flipH="1">
            <a:off x="11385999" y="6380358"/>
            <a:ext cx="362455" cy="320625"/>
          </a:xfrm>
          <a:prstGeom prst="actionButtonE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مرکز سلامت محیط و کار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C1403-3A4D-4519-ADFC-785AB60BA523}" type="slidenum">
              <a:rPr lang="en-US" smtClean="0"/>
              <a:t>9</a:t>
            </a:fld>
            <a:endParaRPr lang="en-US"/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11516194" y="108419"/>
            <a:ext cx="513411" cy="513411"/>
          </a:xfrm>
          <a:prstGeom prst="actionButtonHome">
            <a:avLst/>
          </a:prstGeom>
          <a:solidFill>
            <a:srgbClr val="FFC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1300</Words>
  <Application>Microsoft Office PowerPoint</Application>
  <PresentationFormat>Widescreen</PresentationFormat>
  <Paragraphs>137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 Nahar-Bold</vt:lpstr>
      <vt:lpstr>Bodoni MT Black</vt:lpstr>
      <vt:lpstr>B Yekan</vt:lpstr>
      <vt:lpstr>B Titr</vt:lpstr>
      <vt:lpstr>Calibri Light</vt:lpstr>
      <vt:lpstr>Arial</vt:lpstr>
      <vt:lpstr>Calibri</vt:lpstr>
      <vt:lpstr>Office Theme</vt:lpstr>
      <vt:lpstr>PowerPoint Presentation</vt:lpstr>
      <vt:lpstr>کلیات مطالب</vt:lpstr>
      <vt:lpstr>مقدمه ای بر SAICM</vt:lpstr>
      <vt:lpstr>مقدمه ای بر SAICM</vt:lpstr>
      <vt:lpstr>هدف</vt:lpstr>
      <vt:lpstr>دامنه</vt:lpstr>
      <vt:lpstr>محورها</vt:lpstr>
      <vt:lpstr>نقش بخش بهداشت</vt:lpstr>
      <vt:lpstr>اقدامات ایران</vt:lpstr>
      <vt:lpstr>پروفایل ایمنی شیمیایی</vt:lpstr>
      <vt:lpstr>پروفایل ایمنی شیمیایی</vt:lpstr>
      <vt:lpstr>پروفایل ایمنی شیمیایی</vt:lpstr>
      <vt:lpstr>سازمان های همکار</vt:lpstr>
      <vt:lpstr>اعتبار و دقت داده ها</vt:lpstr>
      <vt:lpstr>فواید نمایه</vt:lpstr>
      <vt:lpstr>جزئیات نمایه ایمنی شیمیایی ملی</vt:lpstr>
      <vt:lpstr>جزئیات نمایه ایمنی شیمیایی ملی</vt:lpstr>
      <vt:lpstr>جزئیات نمایه ایمنی شیمیایی ملی</vt:lpstr>
      <vt:lpstr>سپاس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mehdialigol</dc:creator>
  <cp:lastModifiedBy>علی گل آقای مهدی</cp:lastModifiedBy>
  <cp:revision>35</cp:revision>
  <dcterms:created xsi:type="dcterms:W3CDTF">2019-08-20T21:47:42Z</dcterms:created>
  <dcterms:modified xsi:type="dcterms:W3CDTF">2019-08-26T06:18:01Z</dcterms:modified>
</cp:coreProperties>
</file>