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handoutMasterIdLst>
    <p:handoutMasterId r:id="rId12"/>
  </p:handoutMasterIdLst>
  <p:sldIdLst>
    <p:sldId id="256" r:id="rId2"/>
    <p:sldId id="260" r:id="rId3"/>
    <p:sldId id="261" r:id="rId4"/>
    <p:sldId id="262" r:id="rId5"/>
    <p:sldId id="263" r:id="rId6"/>
    <p:sldId id="264" r:id="rId7"/>
    <p:sldId id="265" r:id="rId8"/>
    <p:sldId id="266" r:id="rId9"/>
    <p:sldId id="267" r:id="rId10"/>
  </p:sldIdLst>
  <p:sldSz cx="12192000" cy="6858000"/>
  <p:notesSz cx="6858000" cy="9144000"/>
  <p:embeddedFontLst>
    <p:embeddedFont>
      <p:font typeface="B Yekan" panose="00000400000000000000" pitchFamily="2" charset="-78"/>
      <p:regular r:id="rId13"/>
    </p:embeddedFont>
    <p:embeddedFont>
      <p:font typeface="B Titr" panose="00000700000000000000" pitchFamily="2" charset="-78"/>
      <p:bold r:id="rId14"/>
    </p:embeddedFont>
    <p:embeddedFont>
      <p:font typeface="Verdana" panose="020B060403050404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47B27B-13FA-4409-AE87-CCB701BB1191}" type="datetimeFigureOut">
              <a:rPr lang="en-US" smtClean="0"/>
              <a:t>8/25/2019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تهیه شده توسط مهندس مهدی علی گل</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5D6E72-026B-4A83-B60D-BBAE56B5C592}" type="slidenum">
              <a:rPr lang="en-US" smtClean="0"/>
              <a:t>‹#›</a:t>
            </a:fld>
            <a:endParaRPr lang="en-US"/>
          </a:p>
        </p:txBody>
      </p:sp>
    </p:spTree>
    <p:extLst>
      <p:ext uri="{BB962C8B-B14F-4D97-AF65-F5344CB8AC3E}">
        <p14:creationId xmlns:p14="http://schemas.microsoft.com/office/powerpoint/2010/main" val="388933354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EEAA9-4063-4942-B327-F64986F70BD1}"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تهیه شده توسط مهندس مهدی علی گل</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C54FE-A0AA-46DE-9FC3-78278F37DBB5}" type="slidenum">
              <a:rPr lang="en-US" smtClean="0"/>
              <a:t>‹#›</a:t>
            </a:fld>
            <a:endParaRPr lang="en-US"/>
          </a:p>
        </p:txBody>
      </p:sp>
    </p:spTree>
    <p:extLst>
      <p:ext uri="{BB962C8B-B14F-4D97-AF65-F5344CB8AC3E}">
        <p14:creationId xmlns:p14="http://schemas.microsoft.com/office/powerpoint/2010/main" val="12395027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EF575-1C09-469B-98EC-7CF7F85D6551}" type="datetime1">
              <a:rPr lang="en-US" smtClean="0"/>
              <a:t>8/25/2019</a:t>
            </a:fld>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62067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6AFE5-2729-4106-9D94-53F769BF39A6}" type="datetime1">
              <a:rPr lang="en-US" smtClean="0"/>
              <a:t>8/25/2019</a:t>
            </a:fld>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45798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B5236-479D-455A-9C94-8B1A290EC63F}" type="datetime1">
              <a:rPr lang="en-US" smtClean="0"/>
              <a:t>8/25/2019</a:t>
            </a:fld>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340538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F77D4-AA8E-4137-84CF-F8499049B620}" type="datetime1">
              <a:rPr lang="en-US" smtClean="0"/>
              <a:t>8/25/2019</a:t>
            </a:fld>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80170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1260D7-55C8-46E0-8358-A3A68161852C}" type="datetime1">
              <a:rPr lang="en-US" smtClean="0"/>
              <a:t>8/25/2019</a:t>
            </a:fld>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99259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7E5D1-FF24-4565-ADF5-5461519F427A}" type="datetime1">
              <a:rPr lang="en-US" smtClean="0"/>
              <a:t>8/25/2019</a:t>
            </a:fld>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9525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94919-5B6D-4C25-B0A7-ED24E745A119}" type="datetime1">
              <a:rPr lang="en-US" smtClean="0"/>
              <a:t>8/25/2019</a:t>
            </a:fld>
            <a:endParaRPr lang="en-US"/>
          </a:p>
        </p:txBody>
      </p:sp>
      <p:sp>
        <p:nvSpPr>
          <p:cNvPr id="8" name="Footer Placeholder 7"/>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9" name="Slide Number Placeholder 8"/>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5142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D0337-C0C8-4DE7-B469-6F7E220A16D5}" type="datetime1">
              <a:rPr lang="en-US" smtClean="0"/>
              <a:t>8/25/2019</a:t>
            </a:fld>
            <a:endParaRPr lang="en-US"/>
          </a:p>
        </p:txBody>
      </p:sp>
      <p:sp>
        <p:nvSpPr>
          <p:cNvPr id="4" name="Footer Placeholder 3"/>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5" name="Slide Number Placeholder 4"/>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12069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71CEF-19B8-46BC-979F-25BD58235364}" type="datetime1">
              <a:rPr lang="en-US" smtClean="0"/>
              <a:t>8/25/2019</a:t>
            </a:fld>
            <a:endParaRPr lang="en-US"/>
          </a:p>
        </p:txBody>
      </p:sp>
      <p:sp>
        <p:nvSpPr>
          <p:cNvPr id="3" name="Footer Placeholder 2"/>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4" name="Slide Number Placeholder 3"/>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278707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7CDEDE-FB41-4535-BE26-C0BD8483EDCA}" type="datetime1">
              <a:rPr lang="en-US" smtClean="0"/>
              <a:t>8/25/2019</a:t>
            </a:fld>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418171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8D42E5-73F7-4B85-993C-5C65A0BAEE3A}" type="datetime1">
              <a:rPr lang="en-US" smtClean="0"/>
              <a:t>8/25/2019</a:t>
            </a:fld>
            <a:endParaRPr lang="en-US"/>
          </a:p>
        </p:txBody>
      </p:sp>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a:t>
            </a:fld>
            <a:endParaRPr lang="en-US"/>
          </a:p>
        </p:txBody>
      </p:sp>
    </p:spTree>
    <p:extLst>
      <p:ext uri="{BB962C8B-B14F-4D97-AF65-F5344CB8AC3E}">
        <p14:creationId xmlns:p14="http://schemas.microsoft.com/office/powerpoint/2010/main" val="65415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B09BE-0D33-4A87-96E1-5A579AFE1739}" type="datetime1">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1403-3A4D-4519-ADFC-785AB60BA523}" type="slidenum">
              <a:rPr lang="en-US" smtClean="0"/>
              <a:t>‹#›</a:t>
            </a:fld>
            <a:endParaRPr lang="en-US"/>
          </a:p>
        </p:txBody>
      </p:sp>
    </p:spTree>
    <p:extLst>
      <p:ext uri="{BB962C8B-B14F-4D97-AF65-F5344CB8AC3E}">
        <p14:creationId xmlns:p14="http://schemas.microsoft.com/office/powerpoint/2010/main" val="186243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asahse.i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792" b="8410"/>
          <a:stretch/>
        </p:blipFill>
        <p:spPr>
          <a:xfrm>
            <a:off x="1" y="0"/>
            <a:ext cx="12192000" cy="6858000"/>
          </a:xfrm>
          <a:prstGeom prst="rect">
            <a:avLst/>
          </a:prstGeom>
        </p:spPr>
      </p:pic>
      <p:sp>
        <p:nvSpPr>
          <p:cNvPr id="8" name="Title 1"/>
          <p:cNvSpPr txBox="1">
            <a:spLocks/>
          </p:cNvSpPr>
          <p:nvPr/>
        </p:nvSpPr>
        <p:spPr>
          <a:xfrm>
            <a:off x="-1985683" y="23428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b="1" dirty="0" smtClean="0">
                <a:solidFill>
                  <a:srgbClr val="FF0000"/>
                </a:solidFill>
                <a:effectLst>
                  <a:outerShdw blurRad="38100" dist="38100" dir="2700000" algn="tl">
                    <a:srgbClr val="000000">
                      <a:alpha val="43137"/>
                    </a:srgbClr>
                  </a:outerShdw>
                </a:effectLst>
                <a:cs typeface="B Titr" panose="00000700000000000000" pitchFamily="2" charset="-78"/>
              </a:rPr>
              <a:t>معاینات گوش</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9" name="Flowchart: Delay 8"/>
          <p:cNvSpPr/>
          <p:nvPr/>
        </p:nvSpPr>
        <p:spPr>
          <a:xfrm rot="16200000">
            <a:off x="5566186" y="232186"/>
            <a:ext cx="1059628" cy="12192000"/>
          </a:xfrm>
          <a:prstGeom prst="flowChartDelay">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Subtitle 2"/>
          <p:cNvSpPr txBox="1">
            <a:spLocks/>
          </p:cNvSpPr>
          <p:nvPr/>
        </p:nvSpPr>
        <p:spPr>
          <a:xfrm>
            <a:off x="-194983" y="2856174"/>
            <a:ext cx="55626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2800" dirty="0" smtClean="0">
                <a:cs typeface="B Yekan" panose="00000400000000000000" pitchFamily="2" charset="-78"/>
              </a:rPr>
              <a:t>چطور بفهمم چقدر می شنوم؟</a:t>
            </a:r>
            <a:endParaRPr lang="en-US" sz="2800" dirty="0">
              <a:cs typeface="B Yekan" panose="00000400000000000000" pitchFamily="2" charset="-78"/>
            </a:endParaRPr>
          </a:p>
        </p:txBody>
      </p:sp>
      <p:sp>
        <p:nvSpPr>
          <p:cNvPr id="11" name="Footer Placeholder 10"/>
          <p:cNvSpPr>
            <a:spLocks noGrp="1"/>
          </p:cNvSpPr>
          <p:nvPr>
            <p:ph type="ftr" sz="quarter" idx="11"/>
          </p:nvPr>
        </p:nvSpPr>
        <p:spPr/>
        <p:txBody>
          <a:bodyPr/>
          <a:lstStyle/>
          <a:p>
            <a:r>
              <a:rPr lang="en-US" dirty="0" smtClean="0">
                <a:cs typeface="B Yekan" panose="00000400000000000000" pitchFamily="2" charset="-78"/>
              </a:rPr>
              <a:t>www.asahse.ir </a:t>
            </a:r>
            <a:r>
              <a:rPr lang="fa-IR" dirty="0" smtClean="0">
                <a:cs typeface="B Yekan" panose="00000400000000000000" pitchFamily="2" charset="-78"/>
              </a:rPr>
              <a:t>مرکز تخصصی طب کار اسا</a:t>
            </a:r>
            <a:endParaRPr lang="en-US" dirty="0">
              <a:cs typeface="B Yekan" panose="00000400000000000000" pitchFamily="2" charset="-78"/>
            </a:endParaRPr>
          </a:p>
        </p:txBody>
      </p:sp>
      <p:sp>
        <p:nvSpPr>
          <p:cNvPr id="12" name="Slide Number Placeholder 11"/>
          <p:cNvSpPr>
            <a:spLocks noGrp="1"/>
          </p:cNvSpPr>
          <p:nvPr>
            <p:ph type="sldNum" sz="quarter" idx="12"/>
          </p:nvPr>
        </p:nvSpPr>
        <p:spPr/>
        <p:txBody>
          <a:bodyPr/>
          <a:lstStyle/>
          <a:p>
            <a:fld id="{6E3C1403-3A4D-4519-ADFC-785AB60BA523}" type="slidenum">
              <a:rPr lang="en-US" smtClean="0"/>
              <a:t>1</a:t>
            </a:fld>
            <a:endParaRPr lang="en-US"/>
          </a:p>
        </p:txBody>
      </p:sp>
      <p:sp>
        <p:nvSpPr>
          <p:cNvPr id="13" name="Rectangle 12"/>
          <p:cNvSpPr/>
          <p:nvPr/>
        </p:nvSpPr>
        <p:spPr>
          <a:xfrm>
            <a:off x="681790" y="4699320"/>
            <a:ext cx="3356810" cy="9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1600" b="1" dirty="0" smtClean="0">
                <a:solidFill>
                  <a:schemeClr val="bg1">
                    <a:lumMod val="50000"/>
                  </a:schemeClr>
                </a:solidFill>
                <a:cs typeface="B Yekan" panose="00000400000000000000" pitchFamily="2" charset="-78"/>
              </a:rPr>
              <a:t>ارسالی از مهندس مهدی علی گل</a:t>
            </a:r>
          </a:p>
          <a:p>
            <a:r>
              <a:rPr lang="fa-IR" sz="1400" dirty="0" smtClean="0">
                <a:solidFill>
                  <a:schemeClr val="bg1">
                    <a:lumMod val="50000"/>
                  </a:schemeClr>
                </a:solidFill>
                <a:cs typeface="B Yekan" panose="00000400000000000000" pitchFamily="2" charset="-78"/>
              </a:rPr>
              <a:t>کارشناس بهداشت حرفه ای</a:t>
            </a:r>
          </a:p>
          <a:p>
            <a:r>
              <a:rPr lang="fa-IR" sz="1400" dirty="0" smtClean="0">
                <a:solidFill>
                  <a:schemeClr val="bg1">
                    <a:lumMod val="50000"/>
                  </a:schemeClr>
                </a:solidFill>
                <a:cs typeface="B Yekan" panose="00000400000000000000" pitchFamily="2" charset="-78"/>
              </a:rPr>
              <a:t>وزارت بهداشت درمان و آموزش پزشکی</a:t>
            </a:r>
            <a:endParaRPr lang="en-US" sz="1400" dirty="0">
              <a:solidFill>
                <a:schemeClr val="bg1">
                  <a:lumMod val="50000"/>
                </a:schemeClr>
              </a:solidFill>
              <a:cs typeface="B Yekan" panose="00000400000000000000" pitchFamily="2" charset="-78"/>
            </a:endParaRPr>
          </a:p>
        </p:txBody>
      </p:sp>
    </p:spTree>
    <p:extLst>
      <p:ext uri="{BB962C8B-B14F-4D97-AF65-F5344CB8AC3E}">
        <p14:creationId xmlns:p14="http://schemas.microsoft.com/office/powerpoint/2010/main" val="109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084496" cy="4235318"/>
          </a:xfrm>
        </p:spPr>
        <p:txBody>
          <a:bodyPr/>
          <a:lstStyle/>
          <a:p>
            <a:pPr marL="0" indent="0" algn="r" rtl="1">
              <a:buNone/>
            </a:pPr>
            <a:r>
              <a:rPr lang="fa-IR" dirty="0" smtClean="0">
                <a:cs typeface="B Yekan" panose="00000400000000000000" pitchFamily="2" charset="-78"/>
              </a:rPr>
              <a:t>  در پاسخ به این سوال باید گفت که آزمون یا تستهای مختلفی برای تشخیص افت شنوایی وجود دارد که معمولاً توسط پزشک انجام می گیرند. </a:t>
            </a:r>
          </a:p>
          <a:p>
            <a:pPr marL="0" indent="0" algn="r" rtl="1">
              <a:buNone/>
            </a:pPr>
            <a:r>
              <a:rPr lang="fa-IR" dirty="0" smtClean="0">
                <a:cs typeface="B Yekan" panose="00000400000000000000" pitchFamily="2" charset="-78"/>
              </a:rPr>
              <a:t>  این آزمون ها شامل:</a:t>
            </a:r>
          </a:p>
          <a:p>
            <a:pPr algn="r" rtl="1"/>
            <a:r>
              <a:rPr lang="fa-IR" sz="2400" i="1" dirty="0" smtClean="0">
                <a:cs typeface="B Yekan" panose="00000400000000000000" pitchFamily="2" charset="-78"/>
                <a:hlinkClick r:id="rId2" action="ppaction://hlinksldjump"/>
              </a:rPr>
              <a:t>آزمون فیزیکی</a:t>
            </a:r>
            <a:endParaRPr lang="fa-IR" sz="2400" i="1" dirty="0" smtClean="0">
              <a:cs typeface="B Yekan" panose="00000400000000000000" pitchFamily="2" charset="-78"/>
            </a:endParaRPr>
          </a:p>
          <a:p>
            <a:pPr algn="r" rtl="1"/>
            <a:r>
              <a:rPr lang="fa-IR" sz="2400" i="1" dirty="0" smtClean="0">
                <a:cs typeface="B Yekan" panose="00000400000000000000" pitchFamily="2" charset="-78"/>
                <a:hlinkClick r:id="rId3" action="ppaction://hlinksldjump"/>
              </a:rPr>
              <a:t>آزمون غربالگری عمومی</a:t>
            </a:r>
            <a:endParaRPr lang="fa-IR" sz="2400" i="1" dirty="0" smtClean="0">
              <a:cs typeface="B Yekan" panose="00000400000000000000" pitchFamily="2" charset="-78"/>
            </a:endParaRPr>
          </a:p>
          <a:p>
            <a:pPr algn="r" rtl="1"/>
            <a:r>
              <a:rPr lang="fa-IR" sz="2400" i="1" dirty="0" smtClean="0">
                <a:cs typeface="B Yekan" panose="00000400000000000000" pitchFamily="2" charset="-78"/>
                <a:hlinkClick r:id="rId4" action="ppaction://hlinksldjump"/>
              </a:rPr>
              <a:t>آزمون های مبتنی بر نرم افزار یا اپلیکیشن</a:t>
            </a:r>
            <a:endParaRPr lang="fa-IR" sz="2400" i="1" dirty="0" smtClean="0">
              <a:cs typeface="B Yekan" panose="00000400000000000000" pitchFamily="2" charset="-78"/>
            </a:endParaRPr>
          </a:p>
          <a:p>
            <a:pPr algn="r" rtl="1"/>
            <a:r>
              <a:rPr lang="fa-IR" sz="2400" i="1" dirty="0">
                <a:cs typeface="B Yekan" panose="00000400000000000000" pitchFamily="2" charset="-78"/>
                <a:hlinkClick r:id="rId5" action="ppaction://hlinksldjump"/>
              </a:rPr>
              <a:t>آزمون</a:t>
            </a:r>
            <a:r>
              <a:rPr lang="fa-IR" sz="2400" i="1" dirty="0" smtClean="0">
                <a:cs typeface="B Yekan" panose="00000400000000000000" pitchFamily="2" charset="-78"/>
                <a:hlinkClick r:id="rId5" action="ppaction://hlinksldjump"/>
              </a:rPr>
              <a:t> </a:t>
            </a:r>
            <a:r>
              <a:rPr lang="fa-IR" sz="2400" i="1" dirty="0">
                <a:cs typeface="B Yekan" panose="00000400000000000000" pitchFamily="2" charset="-78"/>
                <a:hlinkClick r:id="rId5" action="ppaction://hlinksldjump"/>
              </a:rPr>
              <a:t>دیاپازون ( تونینگ فورک)</a:t>
            </a:r>
            <a:endParaRPr lang="fa-IR" sz="2400" i="1" dirty="0">
              <a:cs typeface="B Yekan" panose="00000400000000000000" pitchFamily="2" charset="-78"/>
            </a:endParaRPr>
          </a:p>
          <a:p>
            <a:pPr algn="r" rtl="1"/>
            <a:r>
              <a:rPr lang="fa-IR" sz="2400" i="1" dirty="0" smtClean="0">
                <a:cs typeface="B Yekan" panose="00000400000000000000" pitchFamily="2" charset="-78"/>
                <a:hlinkClick r:id="rId6" action="ppaction://hlinksldjump"/>
              </a:rPr>
              <a:t>آزمون ادیومتری </a:t>
            </a:r>
            <a:endParaRPr lang="fa-IR" sz="2400" i="1" dirty="0" smtClean="0">
              <a:cs typeface="B Yekan" panose="00000400000000000000" pitchFamily="2" charset="-78"/>
            </a:endParaRPr>
          </a:p>
          <a:p>
            <a:pPr algn="r" rtl="1"/>
            <a:endParaRPr lang="en-US" dirty="0">
              <a:cs typeface="B Yekan" panose="00000400000000000000" pitchFamily="2" charset="-78"/>
            </a:endParaRPr>
          </a:p>
        </p:txBody>
      </p:sp>
      <p:sp>
        <p:nvSpPr>
          <p:cNvPr id="2" name="Title 1"/>
          <p:cNvSpPr>
            <a:spLocks noGrp="1"/>
          </p:cNvSpPr>
          <p:nvPr>
            <p:ph type="title"/>
          </p:nvPr>
        </p:nvSpPr>
        <p:spPr>
          <a:xfrm>
            <a:off x="838200" y="365125"/>
            <a:ext cx="10084496" cy="1325563"/>
          </a:xfrm>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چطور بفهمم چقدر می شنوم؟</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3" name="Slide Number Placeholder 12"/>
          <p:cNvSpPr>
            <a:spLocks noGrp="1"/>
          </p:cNvSpPr>
          <p:nvPr>
            <p:ph type="sldNum" sz="quarter" idx="12"/>
          </p:nvPr>
        </p:nvSpPr>
        <p:spPr/>
        <p:txBody>
          <a:bodyPr/>
          <a:lstStyle/>
          <a:p>
            <a:fld id="{6E3C1403-3A4D-4519-ADFC-785AB60BA523}" type="slidenum">
              <a:rPr lang="en-US" smtClean="0"/>
              <a:t>2</a:t>
            </a:fld>
            <a:endParaRPr lang="en-US"/>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207799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آزمون فیزیکی</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838200" y="1825625"/>
            <a:ext cx="10515600" cy="4235318"/>
          </a:xfrm>
        </p:spPr>
        <p:txBody>
          <a:bodyPr/>
          <a:lstStyle/>
          <a:p>
            <a:pPr algn="r" rtl="1"/>
            <a:r>
              <a:rPr lang="fa-IR" dirty="0" smtClean="0">
                <a:cs typeface="B Yekan" panose="00000400000000000000" pitchFamily="2" charset="-78"/>
              </a:rPr>
              <a:t> در این تست پزشک به خصوص به داخل گوش شما با اتوسکوپ نگاه می  کند تا به سلامت ظاهری گوش، کانال آن و وجود موم و غیره پی ببرد.</a:t>
            </a:r>
          </a:p>
          <a:p>
            <a:pPr algn="r" rtl="1"/>
            <a:endParaRPr lang="en-US"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06628" y="3581340"/>
            <a:ext cx="4997228" cy="2479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31870"/>
            <a:ext cx="3657600" cy="3657600"/>
          </a:xfrm>
          <a:prstGeom prst="rect">
            <a:avLst/>
          </a:prstGeom>
        </p:spPr>
      </p:pic>
      <p:sp>
        <p:nvSpPr>
          <p:cNvPr id="9" name="Action Button: Home 8">
            <a:hlinkClick r:id="rId4"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0" name="Slide Number Placeholder 9"/>
          <p:cNvSpPr>
            <a:spLocks noGrp="1"/>
          </p:cNvSpPr>
          <p:nvPr>
            <p:ph type="sldNum" sz="quarter" idx="12"/>
          </p:nvPr>
        </p:nvSpPr>
        <p:spPr/>
        <p:txBody>
          <a:bodyPr/>
          <a:lstStyle/>
          <a:p>
            <a:fld id="{6E3C1403-3A4D-4519-ADFC-785AB60BA523}" type="slidenum">
              <a:rPr lang="en-US" smtClean="0"/>
              <a:t>3</a:t>
            </a:fld>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84253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آزمون غربالگری عمومی</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7130013" y="1813099"/>
            <a:ext cx="4083486" cy="4235318"/>
          </a:xfrm>
        </p:spPr>
        <p:txBody>
          <a:bodyPr/>
          <a:lstStyle/>
          <a:p>
            <a:pPr marL="0" indent="0" algn="just" rtl="1">
              <a:buNone/>
            </a:pPr>
            <a:r>
              <a:rPr lang="fa-IR" dirty="0" smtClean="0">
                <a:cs typeface="B Yekan" panose="00000400000000000000" pitchFamily="2" charset="-78"/>
              </a:rPr>
              <a:t>پزشک شما از آزمون نجوا استفاده کند و برای این کار از شما میخواهد که یک گوشتان را بگیرید و سپس با شدتهای مختلف صوتی با شما صحبت می کند تا به قدرت شنوایی شما پی ببرد. </a:t>
            </a:r>
          </a:p>
          <a:p>
            <a:pPr algn="just" rtl="1"/>
            <a:r>
              <a:rPr lang="fa-IR" dirty="0" smtClean="0">
                <a:cs typeface="B Yekan" panose="00000400000000000000" pitchFamily="2" charset="-78"/>
              </a:rPr>
              <a:t>این روش دقت پایینی دارد.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6483"/>
            <a:ext cx="6989712" cy="4941518"/>
          </a:xfrm>
          <a:prstGeom prst="rect">
            <a:avLst/>
          </a:prstGeom>
        </p:spPr>
      </p:pic>
      <p:sp>
        <p:nvSpPr>
          <p:cNvPr id="6" name="Footer Placeholder 5"/>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7" name="Slide Number Placeholder 6"/>
          <p:cNvSpPr>
            <a:spLocks noGrp="1"/>
          </p:cNvSpPr>
          <p:nvPr>
            <p:ph type="sldNum" sz="quarter" idx="12"/>
          </p:nvPr>
        </p:nvSpPr>
        <p:spPr/>
        <p:txBody>
          <a:bodyPr/>
          <a:lstStyle/>
          <a:p>
            <a:fld id="{6E3C1403-3A4D-4519-ADFC-785AB60BA523}" type="slidenum">
              <a:rPr lang="en-US" smtClean="0"/>
              <a:t>4</a:t>
            </a:fld>
            <a:endParaRPr lang="en-US"/>
          </a:p>
        </p:txBody>
      </p:sp>
      <p:sp>
        <p:nvSpPr>
          <p:cNvPr id="11" name="Action Button: Home 10">
            <a:hlinkClick r:id="rId3"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1576971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825" y="201292"/>
            <a:ext cx="6509084" cy="1325563"/>
          </a:xfrm>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آزمونهای مبتنی بر نرم افزار</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4814340" y="1711018"/>
            <a:ext cx="6131387" cy="2970964"/>
          </a:xfrm>
        </p:spPr>
        <p:txBody>
          <a:bodyPr>
            <a:noAutofit/>
          </a:bodyPr>
          <a:lstStyle/>
          <a:p>
            <a:pPr marL="0" indent="0" algn="just" rtl="1">
              <a:buNone/>
            </a:pPr>
            <a:r>
              <a:rPr lang="fa-IR" sz="2400" dirty="0" smtClean="0">
                <a:cs typeface="B Yekan" panose="00000400000000000000" pitchFamily="2" charset="-78"/>
              </a:rPr>
              <a:t>  هم اکنون اپلیکیشن های مختلفی به منظور تشخیص قدرت شنوایی وجود دارد. معمولاً باید این نرم افزارهای توسط یک فرد سالم کالیبره شود و سپس فرد با زدن دکمه قدرت شنوایی اش را به کامپیوتر یا موبایل می دهد. معمولاً نیاز به یک هدفون نیز دارند. </a:t>
            </a:r>
          </a:p>
          <a:p>
            <a:pPr algn="r" rtl="1"/>
            <a:endParaRPr lang="en-US" sz="2400"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912"/>
          <a:stretch/>
        </p:blipFill>
        <p:spPr>
          <a:xfrm>
            <a:off x="147343" y="201292"/>
            <a:ext cx="3844950" cy="649969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059"/>
          <a:stretch/>
        </p:blipFill>
        <p:spPr>
          <a:xfrm>
            <a:off x="4901249" y="3810476"/>
            <a:ext cx="5957568" cy="3047524"/>
          </a:xfrm>
          <a:prstGeom prst="rect">
            <a:avLst/>
          </a:prstGeom>
        </p:spPr>
      </p:pic>
      <p:sp>
        <p:nvSpPr>
          <p:cNvPr id="10" name="Footer Placeholder 9"/>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2" name="Slide Number Placeholder 11"/>
          <p:cNvSpPr>
            <a:spLocks noGrp="1"/>
          </p:cNvSpPr>
          <p:nvPr>
            <p:ph type="sldNum" sz="quarter" idx="12"/>
          </p:nvPr>
        </p:nvSpPr>
        <p:spPr/>
        <p:txBody>
          <a:bodyPr/>
          <a:lstStyle/>
          <a:p>
            <a:fld id="{6E3C1403-3A4D-4519-ADFC-785AB60BA523}" type="slidenum">
              <a:rPr lang="en-US" smtClean="0"/>
              <a:t>5</a:t>
            </a:fld>
            <a:endParaRPr lang="en-US"/>
          </a:p>
        </p:txBody>
      </p:sp>
      <p:sp>
        <p:nvSpPr>
          <p:cNvPr id="13" name="Action Button: Home 12">
            <a:hlinkClick r:id="rId4"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17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آزمون </a:t>
            </a:r>
            <a:r>
              <a:rPr lang="fa-IR" dirty="0">
                <a:solidFill>
                  <a:srgbClr val="FF0000"/>
                </a:solidFill>
                <a:effectLst>
                  <a:outerShdw blurRad="38100" dist="38100" dir="2700000" algn="tl">
                    <a:srgbClr val="000000">
                      <a:alpha val="43137"/>
                    </a:srgbClr>
                  </a:outerShdw>
                </a:effectLst>
                <a:cs typeface="B Titr" panose="00000700000000000000" pitchFamily="2" charset="-78"/>
              </a:rPr>
              <a:t>دیاپازون(تونینگ فورک)</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5368410" y="1690688"/>
            <a:ext cx="5758828" cy="4370255"/>
          </a:xfrm>
        </p:spPr>
        <p:txBody>
          <a:bodyPr/>
          <a:lstStyle/>
          <a:p>
            <a:pPr marL="0" indent="0" algn="just" rtl="1">
              <a:buNone/>
            </a:pPr>
            <a:r>
              <a:rPr lang="fa-IR" dirty="0" smtClean="0">
                <a:cs typeface="B Yekan" panose="00000400000000000000" pitchFamily="2" charset="-78"/>
              </a:rPr>
              <a:t>ابزارهای فلزی دو شاخه ای هستند که در زمانی که به آنها ضربه وارد شود صدا میدهند. تست های ساده </a:t>
            </a:r>
            <a:r>
              <a:rPr lang="fa-IR" i="1" dirty="0" smtClean="0">
                <a:cs typeface="B Yekan" panose="00000400000000000000" pitchFamily="2" charset="-78"/>
              </a:rPr>
              <a:t>رینه</a:t>
            </a:r>
            <a:r>
              <a:rPr lang="fa-IR" dirty="0" smtClean="0">
                <a:cs typeface="B Yekan" panose="00000400000000000000" pitchFamily="2" charset="-78"/>
              </a:rPr>
              <a:t> و </a:t>
            </a:r>
            <a:r>
              <a:rPr lang="fa-IR" i="1" dirty="0" smtClean="0">
                <a:cs typeface="B Yekan" panose="00000400000000000000" pitchFamily="2" charset="-78"/>
              </a:rPr>
              <a:t>وبر</a:t>
            </a:r>
            <a:r>
              <a:rPr lang="fa-IR" dirty="0" smtClean="0">
                <a:cs typeface="B Yekan" panose="00000400000000000000" pitchFamily="2" charset="-78"/>
              </a:rPr>
              <a:t> با این ابزار می تواند به پزشک در تشخیص افت شنوایی کمک کند. این کار به خصوص در زمان آسیب دیدگی گوش شما به کار میرود. </a:t>
            </a:r>
          </a:p>
          <a:p>
            <a:pPr algn="just" rtl="1"/>
            <a:endParaRPr lang="en-US" dirty="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8"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59" y="1847713"/>
            <a:ext cx="4895487" cy="453264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785" b="8878"/>
          <a:stretch/>
        </p:blipFill>
        <p:spPr>
          <a:xfrm>
            <a:off x="5363028" y="4379495"/>
            <a:ext cx="5764210" cy="2465867"/>
          </a:xfrm>
          <a:prstGeom prst="rect">
            <a:avLst/>
          </a:prstGeom>
        </p:spPr>
      </p:pic>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6</a:t>
            </a:fld>
            <a:endParaRPr lang="en-US"/>
          </a:p>
        </p:txBody>
      </p:sp>
      <p:sp>
        <p:nvSpPr>
          <p:cNvPr id="12" name="Action Button: Home 11">
            <a:hlinkClick r:id="rId4"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2060301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آزمون ادیومتری</a:t>
            </a:r>
          </a:p>
        </p:txBody>
      </p:sp>
      <p:sp>
        <p:nvSpPr>
          <p:cNvPr id="3" name="Content Placeholder 2"/>
          <p:cNvSpPr>
            <a:spLocks noGrp="1"/>
          </p:cNvSpPr>
          <p:nvPr>
            <p:ph idx="1"/>
          </p:nvPr>
        </p:nvSpPr>
        <p:spPr>
          <a:xfrm>
            <a:off x="838200" y="1530267"/>
            <a:ext cx="10295021" cy="4370255"/>
          </a:xfrm>
        </p:spPr>
        <p:txBody>
          <a:bodyPr>
            <a:normAutofit/>
          </a:bodyPr>
          <a:lstStyle/>
          <a:p>
            <a:pPr marL="0" indent="0" algn="just" rtl="1">
              <a:buNone/>
            </a:pPr>
            <a:r>
              <a:rPr lang="fa-IR" dirty="0" smtClean="0">
                <a:cs typeface="B Yekan" panose="00000400000000000000" pitchFamily="2" charset="-78"/>
              </a:rPr>
              <a:t>این تست جزء تست های دقیق بوده و توسط شنوایی سنج انجام می شود. در این حالت شما یک گوشی روی گوش خود قرار می دهید و صداهایی با شدتهای مختلف و در فرکانس های مختلف به هر یک از گوش های شما فرستاده می شود تا جاییکه آرامترین صدای قابل شنیدن توسط شما مشخص شود. این کار از طریق فشار دادن یک دکمه از سمت شما انجام می شود.</a:t>
            </a: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7600"/>
            <a:ext cx="10507031" cy="3200400"/>
          </a:xfrm>
          <a:prstGeom prst="rect">
            <a:avLst/>
          </a:prstGeom>
        </p:spPr>
      </p:pic>
      <p:sp>
        <p:nvSpPr>
          <p:cNvPr id="9" name="Footer Placeholder 8"/>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11" name="Slide Number Placeholder 10"/>
          <p:cNvSpPr>
            <a:spLocks noGrp="1"/>
          </p:cNvSpPr>
          <p:nvPr>
            <p:ph type="sldNum" sz="quarter" idx="12"/>
          </p:nvPr>
        </p:nvSpPr>
        <p:spPr/>
        <p:txBody>
          <a:bodyPr/>
          <a:lstStyle/>
          <a:p>
            <a:fld id="{6E3C1403-3A4D-4519-ADFC-785AB60BA523}" type="slidenum">
              <a:rPr lang="en-US" smtClean="0"/>
              <a:t>7</a:t>
            </a:fld>
            <a:endParaRPr lang="en-US"/>
          </a:p>
        </p:txBody>
      </p:sp>
      <p:sp>
        <p:nvSpPr>
          <p:cNvPr id="12" name="Action Button: Home 11">
            <a:hlinkClick r:id="rId3"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261152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8</a:t>
            </a:fld>
            <a:endParaRPr lang="en-US"/>
          </a:p>
        </p:txBody>
      </p:sp>
      <p:sp>
        <p:nvSpPr>
          <p:cNvPr id="11" name="Action Button: Home 10">
            <a:hlinkClick r:id="rId2"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3"/>
          <p:cNvSpPr txBox="1">
            <a:spLocks noChangeArrowheads="1"/>
          </p:cNvSpPr>
          <p:nvPr/>
        </p:nvSpPr>
        <p:spPr bwMode="auto">
          <a:xfrm>
            <a:off x="2208214" y="487363"/>
            <a:ext cx="795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fa-IR" altLang="en-US" sz="4400" b="1" dirty="0">
                <a:solidFill>
                  <a:srgbClr val="FF0000"/>
                </a:solidFill>
                <a:effectLst>
                  <a:outerShdw blurRad="38100" dist="38100" dir="2700000" algn="tl">
                    <a:srgbClr val="000000">
                      <a:alpha val="43137"/>
                    </a:srgbClr>
                  </a:outerShdw>
                </a:effectLst>
                <a:cs typeface="B Titr" panose="00000700000000000000" pitchFamily="2" charset="-78"/>
              </a:rPr>
              <a:t>نمونه تست شنوایی سنجی</a:t>
            </a:r>
            <a:endParaRPr lang="en-US" altLang="en-US" sz="44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13" name="Text Box 3"/>
          <p:cNvSpPr txBox="1">
            <a:spLocks noChangeArrowheads="1"/>
          </p:cNvSpPr>
          <p:nvPr/>
        </p:nvSpPr>
        <p:spPr bwMode="auto">
          <a:xfrm>
            <a:off x="6837363" y="2016125"/>
            <a:ext cx="3097212"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Low" rtl="1"/>
            <a:r>
              <a:rPr lang="fa-IR" altLang="en-US" sz="2800" b="1">
                <a:cs typeface="B Yekan" panose="00000400000000000000" pitchFamily="2" charset="-78"/>
              </a:rPr>
              <a:t>نمونه تست شنوایی سنجی فرد دچار افت شنوایی ناشی از صدا</a:t>
            </a:r>
            <a:endParaRPr lang="en-US" altLang="en-US" sz="2800" b="1">
              <a:cs typeface="B Yekan" panose="00000400000000000000" pitchFamily="2" charset="-78"/>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l="1363" t="2219" r="49602" b="2052"/>
          <a:stretch>
            <a:fillRect/>
          </a:stretch>
        </p:blipFill>
        <p:spPr bwMode="auto">
          <a:xfrm>
            <a:off x="2495551" y="1811338"/>
            <a:ext cx="4176713"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6959600" y="3890963"/>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Low"/>
            <a:r>
              <a:rPr lang="fa-IR" altLang="en-US" b="1">
                <a:solidFill>
                  <a:srgbClr val="FF0000"/>
                </a:solidFill>
                <a:cs typeface="B Yekan" panose="00000400000000000000" pitchFamily="2" charset="-78"/>
              </a:rPr>
              <a:t>خط قرمز: </a:t>
            </a:r>
            <a:r>
              <a:rPr lang="fa-IR" altLang="en-US" b="1">
                <a:solidFill>
                  <a:srgbClr val="FF9900"/>
                </a:solidFill>
                <a:cs typeface="B Yekan" panose="00000400000000000000" pitchFamily="2" charset="-78"/>
              </a:rPr>
              <a:t>میزان کاهش شنوایی در گوش راست در فرکانس خاص</a:t>
            </a:r>
          </a:p>
          <a:p>
            <a:pPr algn="justLow"/>
            <a:r>
              <a:rPr lang="fa-IR" altLang="en-US" b="1">
                <a:solidFill>
                  <a:srgbClr val="0070C0"/>
                </a:solidFill>
                <a:cs typeface="B Yekan" panose="00000400000000000000" pitchFamily="2" charset="-78"/>
              </a:rPr>
              <a:t>خط آبی: </a:t>
            </a:r>
            <a:r>
              <a:rPr lang="fa-IR" altLang="en-US" b="1">
                <a:solidFill>
                  <a:srgbClr val="FF9900"/>
                </a:solidFill>
                <a:cs typeface="B Yekan" panose="00000400000000000000" pitchFamily="2" charset="-78"/>
              </a:rPr>
              <a:t>میزان کاهش شنوایی در گوش چپ در فرکانس خاص</a:t>
            </a:r>
            <a:endParaRPr lang="en-US" altLang="en-US" b="1">
              <a:solidFill>
                <a:srgbClr val="FF9900"/>
              </a:solidFill>
              <a:cs typeface="B Yekan" panose="00000400000000000000" pitchFamily="2" charset="-78"/>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4171901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مرکز تخصصی طب کار آسا</a:t>
            </a:r>
          </a:p>
        </p:txBody>
      </p:sp>
      <p:sp>
        <p:nvSpPr>
          <p:cNvPr id="3" name="Content Placeholder 2"/>
          <p:cNvSpPr>
            <a:spLocks noGrp="1"/>
          </p:cNvSpPr>
          <p:nvPr>
            <p:ph idx="1"/>
          </p:nvPr>
        </p:nvSpPr>
        <p:spPr>
          <a:xfrm>
            <a:off x="838200" y="1530267"/>
            <a:ext cx="10295021" cy="4370255"/>
          </a:xfrm>
        </p:spPr>
        <p:txBody>
          <a:bodyPr>
            <a:normAutofit/>
          </a:bodyPr>
          <a:lstStyle/>
          <a:p>
            <a:pPr marL="0" indent="0" algn="ctr" rtl="1">
              <a:buNone/>
            </a:pPr>
            <a:r>
              <a:rPr lang="fa-IR" dirty="0" smtClean="0">
                <a:cs typeface="B Yekan" panose="00000400000000000000" pitchFamily="2" charset="-78"/>
              </a:rPr>
              <a:t>ارائه دهنده خدمات مختلف طب کار از جمله آزمون های شنوایی سنجی از جمله ادیومتری با کارآمدترین نیروها و پیشرفته ترین دستگاه ها</a:t>
            </a:r>
          </a:p>
          <a:p>
            <a:pPr marL="0" indent="0" algn="ctr" rtl="1">
              <a:buNone/>
            </a:pPr>
            <a:r>
              <a:rPr lang="en-US" dirty="0" smtClean="0">
                <a:cs typeface="B Yekan" panose="00000400000000000000" pitchFamily="2" charset="-78"/>
                <a:hlinkClick r:id="rId2"/>
              </a:rPr>
              <a:t>www.asahse.ir</a:t>
            </a:r>
            <a:endParaRPr lang="en-US" dirty="0" smtClean="0">
              <a:cs typeface="B Yekan" panose="00000400000000000000" pitchFamily="2" charset="-78"/>
            </a:endParaRPr>
          </a:p>
          <a:p>
            <a:pPr marL="0" indent="0" algn="ctr" rtl="1">
              <a:buNone/>
            </a:pPr>
            <a:endParaRPr lang="fa-IR" dirty="0" smtClean="0">
              <a:cs typeface="B Yekan" panose="00000400000000000000" pitchFamily="2" charset="-78"/>
            </a:endParaRPr>
          </a:p>
        </p:txBody>
      </p:sp>
      <p:sp>
        <p:nvSpPr>
          <p:cNvPr id="4" name="Rectangle 3"/>
          <p:cNvSpPr/>
          <p:nvPr/>
        </p:nvSpPr>
        <p:spPr>
          <a:xfrm>
            <a:off x="11353800" y="0"/>
            <a:ext cx="8382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Action Button: End 7">
            <a:hlinkClick r:id="" action="ppaction://hlinkshowjump?jump=nextslide" highlightClick="1"/>
          </p:cNvPr>
          <p:cNvSpPr/>
          <p:nvPr/>
        </p:nvSpPr>
        <p:spPr>
          <a:xfrm>
            <a:off x="11806926" y="6380358"/>
            <a:ext cx="326602" cy="326602"/>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End 21">
            <a:hlinkClick r:id="" action="ppaction://hlinkshowjump?jump=previousslide" highlightClick="1"/>
          </p:cNvPr>
          <p:cNvSpPr/>
          <p:nvPr/>
        </p:nvSpPr>
        <p:spPr>
          <a:xfrm flipH="1">
            <a:off x="11385999" y="6380358"/>
            <a:ext cx="362455" cy="320625"/>
          </a:xfrm>
          <a:prstGeom prst="actionButtonE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www.asahse.ir </a:t>
            </a:r>
            <a:r>
              <a:rPr lang="fa-IR" smtClean="0"/>
              <a:t>مرکز تخصصی طب کار اسا</a:t>
            </a:r>
            <a:endParaRPr lang="en-US"/>
          </a:p>
        </p:txBody>
      </p:sp>
      <p:sp>
        <p:nvSpPr>
          <p:cNvPr id="6" name="Slide Number Placeholder 5"/>
          <p:cNvSpPr>
            <a:spLocks noGrp="1"/>
          </p:cNvSpPr>
          <p:nvPr>
            <p:ph type="sldNum" sz="quarter" idx="12"/>
          </p:nvPr>
        </p:nvSpPr>
        <p:spPr/>
        <p:txBody>
          <a:bodyPr/>
          <a:lstStyle/>
          <a:p>
            <a:fld id="{6E3C1403-3A4D-4519-ADFC-785AB60BA523}" type="slidenum">
              <a:rPr lang="en-US" smtClean="0"/>
              <a:t>9</a:t>
            </a:fld>
            <a:endParaRPr lang="en-US"/>
          </a:p>
        </p:txBody>
      </p:sp>
      <p:sp>
        <p:nvSpPr>
          <p:cNvPr id="11" name="Action Button: Home 10">
            <a:hlinkClick r:id="rId3" action="ppaction://hlinksldjump" highlightClick="1"/>
          </p:cNvPr>
          <p:cNvSpPr/>
          <p:nvPr/>
        </p:nvSpPr>
        <p:spPr>
          <a:xfrm>
            <a:off x="11516194" y="108419"/>
            <a:ext cx="513411" cy="513411"/>
          </a:xfrm>
          <a:prstGeom prst="actionButtonHome">
            <a:avLst/>
          </a:prstGeom>
          <a:solidFill>
            <a:srgbClr val="FF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96" y="352253"/>
            <a:ext cx="1197466" cy="1177965"/>
          </a:xfrm>
          <a:prstGeom prst="rect">
            <a:avLst/>
          </a:prstGeom>
        </p:spPr>
      </p:pic>
    </p:spTree>
    <p:extLst>
      <p:ext uri="{BB962C8B-B14F-4D97-AF65-F5344CB8AC3E}">
        <p14:creationId xmlns:p14="http://schemas.microsoft.com/office/powerpoint/2010/main" val="864680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482</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 Yekan</vt:lpstr>
      <vt:lpstr>B Titr</vt:lpstr>
      <vt:lpstr>Verdana</vt:lpstr>
      <vt:lpstr>Calibri Light</vt:lpstr>
      <vt:lpstr>Calibri</vt:lpstr>
      <vt:lpstr>Office Theme</vt:lpstr>
      <vt:lpstr>PowerPoint Presentation</vt:lpstr>
      <vt:lpstr>چطور بفهمم چقدر می شنوم؟</vt:lpstr>
      <vt:lpstr>آزمون فیزیکی</vt:lpstr>
      <vt:lpstr>آزمون غربالگری عمومی</vt:lpstr>
      <vt:lpstr>آزمونهای مبتنی بر نرم افزار</vt:lpstr>
      <vt:lpstr>آزمون دیاپازون(تونینگ فورک)</vt:lpstr>
      <vt:lpstr>آزمون ادیومتری</vt:lpstr>
      <vt:lpstr>PowerPoint Presentation</vt:lpstr>
      <vt:lpstr>مرکز تخصصی طب کار آسا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mehdialigol</dc:creator>
  <cp:lastModifiedBy>mehdialigol</cp:lastModifiedBy>
  <cp:revision>14</cp:revision>
  <dcterms:created xsi:type="dcterms:W3CDTF">2019-08-20T21:47:42Z</dcterms:created>
  <dcterms:modified xsi:type="dcterms:W3CDTF">2019-08-25T15:22:55Z</dcterms:modified>
</cp:coreProperties>
</file>