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7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 Titr" panose="00000700000000000000" pitchFamily="2" charset="-78"/>
      <p:bold r:id="rId17"/>
    </p:embeddedFont>
    <p:embeddedFont>
      <p:font typeface="B Yekan" panose="00000400000000000000" pitchFamily="2" charset="-78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C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B27B-13FA-4409-AE87-CCB701BB119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6E72-026B-4A83-B60D-BBAE56B5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354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EEAA9-4063-4942-B327-F64986F70BD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54FE-A0AA-46DE-9FC3-78278F3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27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54FE-A0AA-46DE-9FC3-78278F37DB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F575-1C09-469B-98EC-7CF7F85D6551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AFE5-2729-4106-9D94-53F769BF39A6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236-479D-455A-9C94-8B1A290EC63F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7D4-AA8E-4137-84CF-F8499049B620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0D7-55C8-46E0-8358-A3A68161852C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5D1-FF24-4565-ADF5-5461519F427A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4919-5B6D-4C25-B0A7-ED24E745A119}" type="datetime1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0337-C0C8-4DE7-B469-6F7E220A16D5}" type="datetime1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EF-19B8-46BC-979F-25BD58235364}" type="datetime1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EDE-FB41-4535-BE26-C0BD8483EDCA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42E5-73F7-4B85-993C-5C65A0BAEE3A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09BE-0D33-4A87-96E1-5A579AFE1739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ahse.ir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563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695405" y="-682215"/>
            <a:ext cx="53676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معاینات طب کار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Flowchart: Delay 14"/>
          <p:cNvSpPr/>
          <p:nvPr/>
        </p:nvSpPr>
        <p:spPr>
          <a:xfrm rot="16200000">
            <a:off x="5566186" y="232186"/>
            <a:ext cx="1059628" cy="12192000"/>
          </a:xfrm>
          <a:prstGeom prst="flowChartDela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95405" y="1805830"/>
            <a:ext cx="5562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 smtClean="0">
                <a:cs typeface="B Yekan" panose="00000400000000000000" pitchFamily="2" charset="-78"/>
              </a:rPr>
              <a:t>انواع معاینات شغلی کدامند؟</a:t>
            </a:r>
            <a:endParaRPr lang="en-US" sz="2800" dirty="0">
              <a:cs typeface="B Yekan" panose="00000400000000000000" pitchFamily="2" charset="-78"/>
            </a:endParaRPr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cs typeface="B Yekan" panose="00000400000000000000" pitchFamily="2" charset="-78"/>
              </a:rPr>
              <a:t>www.asahse.ir </a:t>
            </a:r>
            <a:r>
              <a:rPr lang="fa-IR" dirty="0" smtClean="0">
                <a:cs typeface="B Yekan" panose="00000400000000000000" pitchFamily="2" charset="-78"/>
              </a:rPr>
              <a:t>مرکز تخصصی طب کار اسا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3C1403-3A4D-4519-ADFC-785AB60BA523}" type="slidenum">
              <a:rPr lang="en-US" smtClean="0"/>
              <a:t>1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75395" y="5114835"/>
            <a:ext cx="3356810" cy="96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1200" b="1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تهیه شده توسط مهندس مهدی علی گل</a:t>
            </a:r>
          </a:p>
          <a:p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کارشناس بهداشت حرفه ای</a:t>
            </a:r>
          </a:p>
          <a:p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وزارت بهداشت درمان و آموزش پزشکی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4496" cy="423531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شامل</a:t>
            </a:r>
            <a:r>
              <a:rPr lang="fa-IR" dirty="0" smtClean="0">
                <a:cs typeface="B Yekan" panose="00000400000000000000" pitchFamily="2" charset="-78"/>
              </a:rPr>
              <a:t>:</a:t>
            </a:r>
          </a:p>
          <a:p>
            <a:pPr algn="r" rtl="1"/>
            <a:r>
              <a:rPr lang="fa-IR" sz="2400" i="1" dirty="0" smtClean="0">
                <a:cs typeface="B Yekan" panose="00000400000000000000" pitchFamily="2" charset="-78"/>
                <a:hlinkClick r:id="rId2" action="ppaction://hlinksldjump"/>
              </a:rPr>
              <a:t>الف- </a:t>
            </a:r>
            <a:r>
              <a:rPr lang="fa-IR" sz="2400" i="1" dirty="0">
                <a:cs typeface="B Yekan" panose="00000400000000000000" pitchFamily="2" charset="-78"/>
                <a:hlinkClick r:id="rId2" action="ppaction://hlinksldjump"/>
              </a:rPr>
              <a:t>معاینات بدو </a:t>
            </a:r>
            <a:r>
              <a:rPr lang="fa-IR" sz="2400" i="1" dirty="0" smtClean="0">
                <a:cs typeface="B Yekan" panose="00000400000000000000" pitchFamily="2" charset="-78"/>
                <a:hlinkClick r:id="rId2" action="ppaction://hlinksldjump"/>
              </a:rPr>
              <a:t>استخدام(پیش از استخدام):</a:t>
            </a:r>
            <a:endParaRPr lang="fa-IR" sz="2400" i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i="1" dirty="0" smtClean="0">
                <a:cs typeface="B Yekan" panose="00000400000000000000" pitchFamily="2" charset="-78"/>
                <a:hlinkClick r:id="rId3" action="ppaction://hlinksldjump"/>
              </a:rPr>
              <a:t>ب- معاینات </a:t>
            </a:r>
            <a:r>
              <a:rPr lang="fa-IR" sz="2400" i="1" dirty="0">
                <a:cs typeface="B Yekan" panose="00000400000000000000" pitchFamily="2" charset="-78"/>
                <a:hlinkClick r:id="rId3" action="ppaction://hlinksldjump"/>
              </a:rPr>
              <a:t>ادواری (دوره ای): </a:t>
            </a:r>
            <a:endParaRPr lang="fa-IR" sz="2400" i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i="1" dirty="0" smtClean="0">
                <a:cs typeface="B Yekan" panose="00000400000000000000" pitchFamily="2" charset="-78"/>
                <a:hlinkClick r:id="rId4" action="ppaction://hlinksldjump"/>
              </a:rPr>
              <a:t>پ- معاینات </a:t>
            </a:r>
            <a:r>
              <a:rPr lang="fa-IR" sz="2400" i="1" dirty="0">
                <a:cs typeface="B Yekan" panose="00000400000000000000" pitchFamily="2" charset="-78"/>
                <a:hlinkClick r:id="rId4" action="ppaction://hlinksldjump"/>
              </a:rPr>
              <a:t>تخصصی طب </a:t>
            </a:r>
            <a:r>
              <a:rPr lang="fa-IR" sz="2400" i="1" dirty="0" smtClean="0">
                <a:cs typeface="B Yekan" panose="00000400000000000000" pitchFamily="2" charset="-78"/>
                <a:hlinkClick r:id="rId4" action="ppaction://hlinksldjump"/>
              </a:rPr>
              <a:t>کار (اختصاصی)</a:t>
            </a:r>
            <a:endParaRPr lang="fa-IR" sz="2400" i="1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i="1" dirty="0" smtClean="0">
                <a:cs typeface="B Yekan" panose="00000400000000000000" pitchFamily="2" charset="-78"/>
                <a:hlinkClick r:id="rId5" action="ppaction://hlinksldjump"/>
              </a:rPr>
              <a:t>ت- </a:t>
            </a:r>
            <a:r>
              <a:rPr lang="fa-IR" sz="2400" i="1" dirty="0" smtClean="0">
                <a:cs typeface="B Yekan" panose="00000400000000000000" pitchFamily="2" charset="-78"/>
                <a:hlinkClick r:id="rId5" action="ppaction://hlinksldjump"/>
              </a:rPr>
              <a:t>معاینات </a:t>
            </a:r>
            <a:r>
              <a:rPr lang="fa-IR" sz="2400" i="1" dirty="0">
                <a:cs typeface="B Yekan" panose="00000400000000000000" pitchFamily="2" charset="-78"/>
                <a:hlinkClick r:id="rId5" action="ppaction://hlinksldjump"/>
              </a:rPr>
              <a:t>حین بازنشستگی </a:t>
            </a:r>
            <a:r>
              <a:rPr lang="fa-IR" sz="2400" i="1" dirty="0" smtClean="0">
                <a:cs typeface="B Yekan" panose="00000400000000000000" pitchFamily="2" charset="-78"/>
                <a:hlinkClick r:id="rId5" action="ppaction://hlinksldjump"/>
              </a:rPr>
              <a:t>(خروج </a:t>
            </a:r>
            <a:r>
              <a:rPr lang="fa-IR" sz="2400" i="1" dirty="0">
                <a:cs typeface="B Yekan" panose="00000400000000000000" pitchFamily="2" charset="-78"/>
                <a:hlinkClick r:id="rId5" action="ppaction://hlinksldjump"/>
              </a:rPr>
              <a:t>از </a:t>
            </a:r>
            <a:r>
              <a:rPr lang="fa-IR" sz="2400" i="1" dirty="0" smtClean="0">
                <a:cs typeface="B Yekan" panose="00000400000000000000" pitchFamily="2" charset="-78"/>
                <a:hlinkClick r:id="rId5" action="ppaction://hlinksldjump"/>
              </a:rPr>
              <a:t>كار):</a:t>
            </a:r>
            <a:endParaRPr lang="fa-IR" sz="2400" i="1" dirty="0">
              <a:cs typeface="B Yeka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4496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انواع معاینات طب کار(سلامت شغلی)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الف- معاینات بدو استخدام: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18"/>
          </a:xfrm>
        </p:spPr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معاینات بدو استخدام به </a:t>
            </a:r>
            <a:r>
              <a:rPr lang="fa-IR" dirty="0">
                <a:cs typeface="B Yekan" panose="00000400000000000000" pitchFamily="2" charset="-78"/>
              </a:rPr>
              <a:t>منظور سنجش توانمندی جسمانی، روانی و اجتماعی شاغل و به کارگیری فرد در کار متناسب با این </a:t>
            </a:r>
            <a:r>
              <a:rPr lang="fa-IR" dirty="0" err="1">
                <a:cs typeface="B Yekan" panose="00000400000000000000" pitchFamily="2" charset="-78"/>
              </a:rPr>
              <a:t>توانمندی‌ها</a:t>
            </a:r>
            <a:r>
              <a:rPr lang="fa-IR" dirty="0">
                <a:cs typeface="B Yekan" panose="00000400000000000000" pitchFamily="2" charset="-78"/>
              </a:rPr>
              <a:t> انجام </a:t>
            </a:r>
            <a:r>
              <a:rPr lang="fa-IR" dirty="0" err="1" smtClean="0">
                <a:cs typeface="B Yekan" panose="00000400000000000000" pitchFamily="2" charset="-78"/>
              </a:rPr>
              <a:t>می‌گردد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این معاینات با </a:t>
            </a:r>
            <a:r>
              <a:rPr lang="fa-IR" dirty="0">
                <a:cs typeface="B Yekan" panose="00000400000000000000" pitchFamily="2" charset="-78"/>
              </a:rPr>
              <a:t>تعیین وضعیت پایه سلامت عمومی و شغلی فرد، در صورت ابتلا فرد به یک بیماری در آینده، در تعیین شغلی و یا غیر شغلی بودن بیماری وی به پزشک بسیار کمک می </a:t>
            </a:r>
            <a:r>
              <a:rPr lang="fa-IR" dirty="0" smtClean="0">
                <a:cs typeface="B Yekan" panose="00000400000000000000" pitchFamily="2" charset="-78"/>
              </a:rPr>
              <a:t>کنند. </a:t>
            </a:r>
            <a:r>
              <a:rPr lang="fa-IR" dirty="0">
                <a:cs typeface="B Yekan" panose="00000400000000000000" pitchFamily="2" charset="-78"/>
              </a:rPr>
              <a:t>البته این مسئله هنگام طرح موضوع در مراجع قانونی اهمیت بیشتری پیدا می کند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این معاینات بر اساس ماده 90 قانون تامین اجتماعی برای شروع به کار هر فرد مشمول بیمه تامین اجتماعی </a:t>
            </a:r>
            <a:r>
              <a:rPr lang="fa-IR" dirty="0" err="1">
                <a:cs typeface="B Yekan" panose="00000400000000000000" pitchFamily="2" charset="-78"/>
              </a:rPr>
              <a:t>الزامی</a:t>
            </a:r>
            <a:r>
              <a:rPr lang="fa-IR" dirty="0">
                <a:cs typeface="B Yekan" panose="00000400000000000000" pitchFamily="2" charset="-78"/>
              </a:rPr>
              <a:t> است. </a:t>
            </a: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اهداف معاینات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بدو استخدام: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987" y="2055813"/>
            <a:ext cx="6765599" cy="4005130"/>
          </a:xfrm>
        </p:spPr>
        <p:txBody>
          <a:bodyPr>
            <a:noAutofit/>
          </a:bodyPr>
          <a:lstStyle/>
          <a:p>
            <a:pPr algn="just" rtl="1"/>
            <a:r>
              <a:rPr lang="fa-IR" b="1" dirty="0">
                <a:cs typeface="B Yekan" panose="00000400000000000000" pitchFamily="2" charset="-78"/>
              </a:rPr>
              <a:t>اهداف معاینات بدو استخدام عبارتند از: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1- تعیین وضعیت سلامت عمومی شاغل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2- به کارگیری نیروی انسانی در کار متناسب با توانمندی جسمی، روحی و روانی وی (</a:t>
            </a:r>
            <a:r>
              <a:rPr lang="en-US" dirty="0">
                <a:cs typeface="B Yekan" panose="00000400000000000000" pitchFamily="2" charset="-78"/>
              </a:rPr>
              <a:t>Fitness For Work)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3- تهیه </a:t>
            </a:r>
            <a:r>
              <a:rPr lang="fa-IR" dirty="0">
                <a:cs typeface="B Yekan" panose="00000400000000000000" pitchFamily="2" charset="-78"/>
              </a:rPr>
              <a:t>اطلاعات پایه در زمینه سلامتی شاغل جهت بررسی های مقایسه ای بعدی در معاینات ادواری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4- تهیه و نگهداری کلیه اطلاعات پزشکی شاغل به منظور ارائه به مراجع قانونی در صورت نیاز</a:t>
            </a:r>
          </a:p>
          <a:p>
            <a:pPr algn="just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/>
          <a:stretch/>
        </p:blipFill>
        <p:spPr>
          <a:xfrm>
            <a:off x="0" y="2055813"/>
            <a:ext cx="4190270" cy="40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ب- معاینات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ادواری: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28" y="1800573"/>
            <a:ext cx="10062575" cy="423531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مطابق </a:t>
            </a:r>
            <a:r>
              <a:rPr lang="fa-IR" dirty="0">
                <a:cs typeface="B Yekan" panose="00000400000000000000" pitchFamily="2" charset="-78"/>
              </a:rPr>
              <a:t>ماده 92 قانون کار باید حداقل سالی یکبار برای هر شاغل انجام </a:t>
            </a:r>
            <a:r>
              <a:rPr lang="fa-IR" dirty="0" smtClean="0">
                <a:cs typeface="B Yekan" panose="00000400000000000000" pitchFamily="2" charset="-78"/>
              </a:rPr>
              <a:t>گیرند.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معاینات ادواری </a:t>
            </a:r>
            <a:r>
              <a:rPr lang="fa-IR" dirty="0">
                <a:cs typeface="B Yekan" panose="00000400000000000000" pitchFamily="2" charset="-78"/>
              </a:rPr>
              <a:t>شامل </a:t>
            </a:r>
            <a:r>
              <a:rPr lang="fa-IR" dirty="0" err="1">
                <a:cs typeface="B Yekan" panose="00000400000000000000" pitchFamily="2" charset="-78"/>
              </a:rPr>
              <a:t>آیتم</a:t>
            </a:r>
            <a:r>
              <a:rPr lang="fa-IR" dirty="0">
                <a:cs typeface="B Yekan" panose="00000400000000000000" pitchFamily="2" charset="-78"/>
              </a:rPr>
              <a:t> های مختلفی همچون معاینه عمومی، ادیومتری، بینایی سنجی، نوار قلب و غیره می باشند</a:t>
            </a:r>
            <a:r>
              <a:rPr lang="fa-IR" dirty="0" smtClean="0">
                <a:cs typeface="B Yekan" panose="00000400000000000000" pitchFamily="2" charset="-78"/>
              </a:rPr>
              <a:t>. این موارد باید با توجه به شرایط کاری کارگر(شناسنامه شغلی) انتخاب شوند.</a:t>
            </a: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5</a:t>
            </a:fld>
            <a:endParaRPr lang="en-US"/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r="5799" b="26572"/>
          <a:stretch/>
        </p:blipFill>
        <p:spPr>
          <a:xfrm>
            <a:off x="1689970" y="3819257"/>
            <a:ext cx="8292230" cy="30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101" y="201292"/>
            <a:ext cx="9162808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اهداف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معاینات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ادواری: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28" y="1711018"/>
            <a:ext cx="9744699" cy="2970964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b="1" dirty="0">
                <a:cs typeface="B Yekan" panose="00000400000000000000" pitchFamily="2" charset="-78"/>
              </a:rPr>
              <a:t>اهداف معاینات دوره ای عبارتند از: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1- ارزیابی مجدد سلامتی شاغل در دوره های سالانه یا شش ماهه انجام کار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2- تشخیص سریع و به موقع بیماری های شغلی  و  تعقیب روند آنها 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3- تعیین تناسب شغلی شاغلین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4- تهیه مستندات سلامت شاغل به منظور ارائه به مراجع قانونی در صورت نیاز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6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12" y="4681982"/>
            <a:ext cx="3396415" cy="14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پ- معاینات تخصصی طب کار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28" y="1690688"/>
            <a:ext cx="9926210" cy="288744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err="1" smtClean="0">
                <a:cs typeface="B Yekan" panose="00000400000000000000" pitchFamily="2" charset="-78"/>
              </a:rPr>
              <a:t>معایناتی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هستند که به صورت اختصاصی و به منظور تطابق با کار یا بازگشت به کار صورت می گیرند و شامل:</a:t>
            </a:r>
          </a:p>
          <a:p>
            <a:pPr marL="0" indent="0" algn="just" rtl="1">
              <a:buNone/>
            </a:pPr>
            <a:r>
              <a:rPr lang="fa-IR" b="1" dirty="0">
                <a:cs typeface="B Yekan" panose="00000400000000000000" pitchFamily="2" charset="-78"/>
              </a:rPr>
              <a:t>1- معاینات تطابق با کار: </a:t>
            </a:r>
            <a:r>
              <a:rPr lang="fa-IR" dirty="0">
                <a:cs typeface="B Yekan" panose="00000400000000000000" pitchFamily="2" charset="-78"/>
              </a:rPr>
              <a:t>این معاینات که جزء معاینات تخصصی طب کار </a:t>
            </a:r>
            <a:r>
              <a:rPr lang="fa-IR" dirty="0" err="1">
                <a:cs typeface="B Yekan" panose="00000400000000000000" pitchFamily="2" charset="-78"/>
              </a:rPr>
              <a:t>می‌باشد</a:t>
            </a:r>
            <a:r>
              <a:rPr lang="fa-IR" dirty="0">
                <a:cs typeface="B Yekan" panose="00000400000000000000" pitchFamily="2" charset="-78"/>
              </a:rPr>
              <a:t> جهت بازگشت مناسب فرد آسیب دیده از حادثه یا یک بیماری (شغلی و غیر شغلی) به کار مناسب با توان جسمی و روانی وی استفاده می گردد.</a:t>
            </a:r>
          </a:p>
          <a:p>
            <a:pPr algn="just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8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7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16053"/>
          <a:stretch/>
        </p:blipFill>
        <p:spPr>
          <a:xfrm>
            <a:off x="0" y="4077419"/>
            <a:ext cx="4038600" cy="2780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0798" y="4333072"/>
            <a:ext cx="7056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cs typeface="B Yekan" panose="00000400000000000000" pitchFamily="2" charset="-78"/>
              </a:rPr>
              <a:t>2- معاینات بازگشت به کار: </a:t>
            </a:r>
            <a:r>
              <a:rPr lang="fa-IR" sz="2800" dirty="0">
                <a:cs typeface="B Yekan" panose="00000400000000000000" pitchFamily="2" charset="-78"/>
              </a:rPr>
              <a:t>این معاینات تخصصی نیز با هدف معاینات قبلی انجام می شود. انجام این معاینات جهت هر کارگری که بیش از  5_3 روز از محیط کاری خود دور بوده است ضروری </a:t>
            </a:r>
            <a:r>
              <a:rPr lang="fa-IR" sz="2800" dirty="0" err="1">
                <a:cs typeface="B Yekan" panose="00000400000000000000" pitchFamily="2" charset="-78"/>
              </a:rPr>
              <a:t>می‌باشد</a:t>
            </a:r>
            <a:r>
              <a:rPr lang="fa-IR" sz="2800" dirty="0">
                <a:cs typeface="B Yekan" panose="00000400000000000000" pitchFamily="2" charset="-78"/>
              </a:rPr>
              <a:t>.</a:t>
            </a:r>
            <a:endParaRPr lang="fa-IR" sz="28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3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ت-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معاینات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خروج از كار: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7"/>
            <a:ext cx="1029502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معاینات خروج از کار یا معاینات حین بازنشستگی در </a:t>
            </a:r>
            <a:r>
              <a:rPr lang="fa-IR" dirty="0">
                <a:cs typeface="B Yekan" panose="00000400000000000000" pitchFamily="2" charset="-78"/>
              </a:rPr>
              <a:t>پایان دوره کاری شاغل انجام می شوند و شامل چک کامل وضعیت سلامت می باشد.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این </a:t>
            </a:r>
            <a:r>
              <a:rPr lang="fa-IR" dirty="0">
                <a:cs typeface="B Yekan" panose="00000400000000000000" pitchFamily="2" charset="-78"/>
              </a:rPr>
              <a:t>معاینات جهت تعیین وضعیت کلی سلامت شغلی فرد انجام </a:t>
            </a:r>
            <a:r>
              <a:rPr lang="fa-IR" dirty="0" smtClean="0">
                <a:cs typeface="B Yekan" panose="00000400000000000000" pitchFamily="2" charset="-78"/>
              </a:rPr>
              <a:t>میگردد.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8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259148"/>
            <a:ext cx="946235" cy="93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5863"/>
            <a:ext cx="4372627" cy="3652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8115" y="3067543"/>
            <a:ext cx="526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Yekan" panose="00000400000000000000" pitchFamily="2" charset="-78"/>
              </a:rPr>
              <a:t>این موضوع در خصوص برخی عوامل زیان آور محیط کار که دارای عوارض دیررس یا طولانی مدت هستند (همچون آزبست، </a:t>
            </a:r>
            <a:r>
              <a:rPr lang="fa-IR" sz="2800" dirty="0" err="1">
                <a:cs typeface="B Yekan" panose="00000400000000000000" pitchFamily="2" charset="-78"/>
              </a:rPr>
              <a:t>سیلیس</a:t>
            </a:r>
            <a:r>
              <a:rPr lang="fa-IR" sz="2800" dirty="0">
                <a:cs typeface="B Yekan" panose="00000400000000000000" pitchFamily="2" charset="-78"/>
              </a:rPr>
              <a:t>، </a:t>
            </a:r>
            <a:r>
              <a:rPr lang="fa-IR" sz="2800" dirty="0" err="1">
                <a:cs typeface="B Yekan" panose="00000400000000000000" pitchFamily="2" charset="-78"/>
              </a:rPr>
              <a:t>پرتوهای</a:t>
            </a:r>
            <a:r>
              <a:rPr lang="fa-IR" sz="2800" dirty="0">
                <a:cs typeface="B Yekan" panose="00000400000000000000" pitchFamily="2" charset="-78"/>
              </a:rPr>
              <a:t> </a:t>
            </a:r>
            <a:r>
              <a:rPr lang="fa-IR" sz="2800" dirty="0" err="1">
                <a:cs typeface="B Yekan" panose="00000400000000000000" pitchFamily="2" charset="-78"/>
              </a:rPr>
              <a:t>یونیزان</a:t>
            </a:r>
            <a:r>
              <a:rPr lang="fa-IR" sz="2800" dirty="0">
                <a:cs typeface="B Yekan" panose="00000400000000000000" pitchFamily="2" charset="-78"/>
              </a:rPr>
              <a:t> و غیره) از اهمیت ویژه ای برخوردار است.</a:t>
            </a:r>
            <a:endParaRPr lang="fa-IR" sz="28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مرکز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تخصصی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طب کار </a:t>
            </a:r>
            <a:r>
              <a:rPr lang="fa-I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آسا</a:t>
            </a: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8"/>
            <a:ext cx="10295021" cy="52554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ارائه دهنده خدمات طب کار و بهداشت حرفه ای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www.asahse.ir </a:t>
            </a:r>
            <a:r>
              <a:rPr lang="fa-IR" smtClean="0"/>
              <a:t>مرکز تخصصی طب کار اسا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9</a:t>
            </a:fld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3" y="2592207"/>
            <a:ext cx="1999892" cy="196732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737581" y="4649467"/>
            <a:ext cx="2554096" cy="5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dirty="0" smtClean="0">
                <a:cs typeface="B Yekan" panose="00000400000000000000" pitchFamily="2" charset="-78"/>
                <a:hlinkClick r:id="rId5"/>
              </a:rPr>
              <a:t>www.asahse.ir</a:t>
            </a:r>
            <a:endParaRPr lang="en-US" dirty="0" smtClean="0">
              <a:cs typeface="B Yekan" panose="000004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9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634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B Titr</vt:lpstr>
      <vt:lpstr>B Yekan</vt:lpstr>
      <vt:lpstr>Calibri Light</vt:lpstr>
      <vt:lpstr>Arial</vt:lpstr>
      <vt:lpstr>Office Theme</vt:lpstr>
      <vt:lpstr>PowerPoint Presentation</vt:lpstr>
      <vt:lpstr>انواع معاینات طب کار(سلامت شغلی)</vt:lpstr>
      <vt:lpstr> الف- معاینات بدو استخدام:</vt:lpstr>
      <vt:lpstr>اهداف معاینات بدو استخدام:</vt:lpstr>
      <vt:lpstr>ب- معاینات ادواری: </vt:lpstr>
      <vt:lpstr>اهداف معاینات ادواری: </vt:lpstr>
      <vt:lpstr>پ- معاینات تخصصی طب کار</vt:lpstr>
      <vt:lpstr>ت- معاینات خروج از كار:</vt:lpstr>
      <vt:lpstr>مرکز تخصصی طب کار آسا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mehdialigol</dc:creator>
  <cp:lastModifiedBy>علی گل آقای مهدی</cp:lastModifiedBy>
  <cp:revision>20</cp:revision>
  <dcterms:created xsi:type="dcterms:W3CDTF">2019-08-20T21:47:42Z</dcterms:created>
  <dcterms:modified xsi:type="dcterms:W3CDTF">2019-09-08T07:07:34Z</dcterms:modified>
</cp:coreProperties>
</file>